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77" r:id="rId5"/>
    <p:sldId id="258" r:id="rId6"/>
    <p:sldId id="260" r:id="rId7"/>
    <p:sldId id="261" r:id="rId8"/>
    <p:sldId id="262" r:id="rId9"/>
    <p:sldId id="263" r:id="rId10"/>
    <p:sldId id="264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416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474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884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792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22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869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458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8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16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272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FEB7C-9B7E-476D-8C47-8E8B2ACE2D8F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1B52C-2EE5-4E80-8525-E9E7F12A0D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00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inport.nl/lp-technologiepact-focus-en-passie-voor-techniek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research.nl/s.r4a?d=224558372&amp;k=4a51Ih6Xxq2n144bLys3Po9V9yT1wr76v&amp;i=M705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-bb.nl/kans?f%5b0%5d=field_level:4#search-results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B8F64C46-3B34-44EF-BD0E-8FD0843B7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9"/>
          <a:stretch/>
        </p:blipFill>
        <p:spPr>
          <a:xfrm>
            <a:off x="805036" y="603356"/>
            <a:ext cx="1516208" cy="745025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4F0E27D6-9A15-4D19-81FC-08537227B24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8"/>
          <a:stretch/>
        </p:blipFill>
        <p:spPr bwMode="auto">
          <a:xfrm>
            <a:off x="4931991" y="1790953"/>
            <a:ext cx="3250378" cy="45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4EB7CF5-33C3-4DD7-B67D-9F6CE9EB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006" y="1359927"/>
            <a:ext cx="1513429" cy="82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2933B26-5924-46FA-B869-B30F6950A3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37"/>
          <a:stretch/>
        </p:blipFill>
        <p:spPr>
          <a:xfrm>
            <a:off x="2749069" y="516883"/>
            <a:ext cx="1181437" cy="928825"/>
          </a:xfrm>
          <a:prstGeom prst="rect">
            <a:avLst/>
          </a:prstGeom>
        </p:spPr>
      </p:pic>
      <p:pic>
        <p:nvPicPr>
          <p:cNvPr id="19" name="Picture 9" descr="C:\Users\Wiel\Documents\logo_tib_home.png">
            <a:extLst>
              <a:ext uri="{FF2B5EF4-FFF2-40B4-BE49-F238E27FC236}">
                <a16:creationId xmlns:a16="http://schemas.microsoft.com/office/drawing/2014/main" id="{69AC7D1D-FAD9-446E-9799-3D148E8F2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7"/>
          <a:stretch/>
        </p:blipFill>
        <p:spPr bwMode="auto">
          <a:xfrm>
            <a:off x="8182369" y="614586"/>
            <a:ext cx="1697654" cy="50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eta Challenge">
            <a:extLst>
              <a:ext uri="{FF2B5EF4-FFF2-40B4-BE49-F238E27FC236}">
                <a16:creationId xmlns:a16="http://schemas.microsoft.com/office/drawing/2014/main" id="{C76ECF24-DFA6-4A0C-BB99-C08705824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42" y="1775483"/>
            <a:ext cx="1218731" cy="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Logo TechNet">
            <a:extLst>
              <a:ext uri="{FF2B5EF4-FFF2-40B4-BE49-F238E27FC236}">
                <a16:creationId xmlns:a16="http://schemas.microsoft.com/office/drawing/2014/main" id="{F0C6E68D-9E88-4ADC-A6FB-6002E484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72" y="1790953"/>
            <a:ext cx="1349772" cy="63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9CCBF177-B6DE-463C-AC7E-804503CCE918}"/>
              </a:ext>
            </a:extLst>
          </p:cNvPr>
          <p:cNvSpPr txBox="1"/>
          <p:nvPr/>
        </p:nvSpPr>
        <p:spPr>
          <a:xfrm>
            <a:off x="805036" y="4379025"/>
            <a:ext cx="10726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</a:rPr>
              <a:t>Hoe (extra) aandacht te geven aan techniek in vmbo-t?</a:t>
            </a:r>
          </a:p>
          <a:p>
            <a:pPr algn="ctr"/>
            <a:endParaRPr lang="nl-NL" sz="3600" b="1" dirty="0">
              <a:solidFill>
                <a:srgbClr val="0070C0"/>
              </a:solidFill>
            </a:endParaRPr>
          </a:p>
          <a:p>
            <a:pPr algn="ctr"/>
            <a:r>
              <a:rPr lang="nl-NL" sz="3600" b="1" dirty="0">
                <a:solidFill>
                  <a:srgbClr val="0070C0"/>
                </a:solidFill>
              </a:rPr>
              <a:t>Wiel Wijnen – 12 oktober 2017</a:t>
            </a:r>
            <a:endParaRPr lang="nl-NL" sz="3200" b="1" dirty="0">
              <a:solidFill>
                <a:srgbClr val="0070C0"/>
              </a:solidFill>
            </a:endParaRPr>
          </a:p>
        </p:txBody>
      </p:sp>
      <p:pic>
        <p:nvPicPr>
          <p:cNvPr id="23" name="Picture 8" descr="Brainport Regio Eindhoven">
            <a:extLst>
              <a:ext uri="{FF2B5EF4-FFF2-40B4-BE49-F238E27FC236}">
                <a16:creationId xmlns:a16="http://schemas.microsoft.com/office/drawing/2014/main" id="{4D10FA8F-A62D-460A-9392-E07D734A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453" y="1348381"/>
            <a:ext cx="789535" cy="78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ep 26">
            <a:extLst>
              <a:ext uri="{FF2B5EF4-FFF2-40B4-BE49-F238E27FC236}">
                <a16:creationId xmlns:a16="http://schemas.microsoft.com/office/drawing/2014/main" id="{7B0DB245-9D1C-4795-8D98-5E2F5E7E2245}"/>
              </a:ext>
            </a:extLst>
          </p:cNvPr>
          <p:cNvGrpSpPr/>
          <p:nvPr/>
        </p:nvGrpSpPr>
        <p:grpSpPr>
          <a:xfrm>
            <a:off x="4289460" y="2837151"/>
            <a:ext cx="3377004" cy="1051412"/>
            <a:chOff x="1763841" y="3501008"/>
            <a:chExt cx="4394335" cy="1368152"/>
          </a:xfrm>
        </p:grpSpPr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34FE8540-27AE-4005-8482-1274A37A5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8" t="16137" r="13775" b="56075"/>
            <a:stretch/>
          </p:blipFill>
          <p:spPr>
            <a:xfrm>
              <a:off x="1763841" y="3501008"/>
              <a:ext cx="4394335" cy="1368152"/>
            </a:xfrm>
            <a:prstGeom prst="rect">
              <a:avLst/>
            </a:prstGeom>
          </p:spPr>
        </p:pic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1351ED2D-6075-4162-B8F2-EF73E16AC552}"/>
                </a:ext>
              </a:extLst>
            </p:cNvPr>
            <p:cNvSpPr/>
            <p:nvPr/>
          </p:nvSpPr>
          <p:spPr>
            <a:xfrm>
              <a:off x="1801816" y="4055923"/>
              <a:ext cx="4273115" cy="764277"/>
            </a:xfrm>
            <a:prstGeom prst="rect">
              <a:avLst/>
            </a:prstGeom>
            <a:noFill/>
          </p:spPr>
          <p:txBody>
            <a:bodyPr wrap="none" lIns="91440" tIns="45720" rIns="91440" bIns="45720" anchor="t" anchorCtr="0">
              <a:spAutoFit/>
            </a:bodyPr>
            <a:lstStyle/>
            <a:p>
              <a:pPr algn="ctr">
                <a:lnSpc>
                  <a:spcPts val="500"/>
                </a:lnSpc>
              </a:pPr>
              <a:r>
                <a:rPr lang="nl-NL" sz="4000" b="1" cap="none" spc="0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rgbClr val="FF0000"/>
                    </a:outerShdw>
                  </a:effectLst>
                </a:rPr>
                <a:t>TL en Techniek</a:t>
              </a:r>
            </a:p>
            <a:p>
              <a:pPr algn="ctr"/>
              <a:r>
                <a:rPr lang="nl-NL" sz="28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rgbClr val="FF0000"/>
                    </a:outerShdw>
                  </a:effectLst>
                </a:rPr>
                <a:t>in Zuidoost-Brabant</a:t>
              </a:r>
              <a:endParaRPr lang="nl-NL" sz="28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F0000"/>
                  </a:outerShdw>
                </a:effectLst>
              </a:endParaRPr>
            </a:p>
          </p:txBody>
        </p:sp>
      </p:grp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0A6216CA-B257-456E-8898-1F910DE67D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4720" b="22549"/>
          <a:stretch/>
        </p:blipFill>
        <p:spPr>
          <a:xfrm>
            <a:off x="5015438" y="637392"/>
            <a:ext cx="1283772" cy="6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8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12853BE-F217-4AA8-B820-C3692BB9370F}"/>
              </a:ext>
            </a:extLst>
          </p:cNvPr>
          <p:cNvSpPr txBox="1"/>
          <p:nvPr/>
        </p:nvSpPr>
        <p:spPr>
          <a:xfrm>
            <a:off x="113122" y="398936"/>
            <a:ext cx="1195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i="1" dirty="0">
                <a:solidFill>
                  <a:srgbClr val="0070C0"/>
                </a:solidFill>
              </a:rPr>
              <a:t>Voorbeelden uit de regio Brainport Eindhoven (</a:t>
            </a:r>
            <a:r>
              <a:rPr lang="nl-NL" sz="3200" b="1" i="1" dirty="0" err="1">
                <a:solidFill>
                  <a:srgbClr val="0070C0"/>
                </a:solidFill>
              </a:rPr>
              <a:t>good</a:t>
            </a:r>
            <a:r>
              <a:rPr lang="nl-NL" sz="3200" b="1" i="1" dirty="0">
                <a:solidFill>
                  <a:srgbClr val="0070C0"/>
                </a:solidFill>
              </a:rPr>
              <a:t> </a:t>
            </a:r>
            <a:r>
              <a:rPr lang="nl-NL" sz="3200" b="1" i="1" dirty="0" err="1">
                <a:solidFill>
                  <a:srgbClr val="0070C0"/>
                </a:solidFill>
              </a:rPr>
              <a:t>practices</a:t>
            </a:r>
            <a:r>
              <a:rPr lang="nl-NL" sz="3200" b="1" i="1" dirty="0">
                <a:solidFill>
                  <a:srgbClr val="0070C0"/>
                </a:solidFill>
              </a:rPr>
              <a:t>)</a:t>
            </a:r>
            <a:endParaRPr lang="nl-NL" sz="2800" b="1" i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A1E9D1-609B-44E9-A252-820923B6175D}"/>
              </a:ext>
            </a:extLst>
          </p:cNvPr>
          <p:cNvSpPr txBox="1"/>
          <p:nvPr/>
        </p:nvSpPr>
        <p:spPr>
          <a:xfrm>
            <a:off x="989814" y="1597080"/>
            <a:ext cx="109633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‘De klik met je toekomst’ (Jan van Brabant College, Helmond)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Deelname Technologietafel Helmond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Het beste idee van het Jan van Brabant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70C0"/>
                </a:solidFill>
              </a:rPr>
              <a:t>Leerlingen gaan een nieuw product bedenken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70C0"/>
                </a:solidFill>
              </a:rPr>
              <a:t>Tekenen met de computer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70C0"/>
                </a:solidFill>
              </a:rPr>
              <a:t>Afmetingen bepalen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70C0"/>
                </a:solidFill>
              </a:rPr>
              <a:t>Materialen zoeken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70C0"/>
                </a:solidFill>
              </a:rPr>
              <a:t>Prijs uitrekenen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70C0"/>
                </a:solidFill>
              </a:rPr>
              <a:t>Jury benoemt 5 winnaars: dagje naar </a:t>
            </a:r>
            <a:r>
              <a:rPr lang="nl-NL" sz="2400" b="1" dirty="0" err="1">
                <a:solidFill>
                  <a:srgbClr val="0070C0"/>
                </a:solidFill>
              </a:rPr>
              <a:t>Fablab</a:t>
            </a:r>
            <a:endParaRPr lang="nl-NL" sz="2400" b="1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Bedrijven in een doosje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70C0"/>
                </a:solidFill>
              </a:rPr>
              <a:t>Leerlingen moeten doosjes met grondstoffen en eindproducten koppelen aan bedrijven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FB22FE-DB71-41DA-890A-D453F60BA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4" r="11497" b="4220"/>
          <a:stretch/>
        </p:blipFill>
        <p:spPr>
          <a:xfrm>
            <a:off x="8257879" y="2596446"/>
            <a:ext cx="3271101" cy="2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4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12853BE-F217-4AA8-B820-C3692BB9370F}"/>
              </a:ext>
            </a:extLst>
          </p:cNvPr>
          <p:cNvSpPr txBox="1"/>
          <p:nvPr/>
        </p:nvSpPr>
        <p:spPr>
          <a:xfrm>
            <a:off x="113122" y="398936"/>
            <a:ext cx="1195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i="1" dirty="0">
                <a:solidFill>
                  <a:srgbClr val="0070C0"/>
                </a:solidFill>
              </a:rPr>
              <a:t>Voorbeelden uit de regio Brainport Eindhoven (</a:t>
            </a:r>
            <a:r>
              <a:rPr lang="nl-NL" sz="3200" b="1" i="1" dirty="0" err="1">
                <a:solidFill>
                  <a:srgbClr val="0070C0"/>
                </a:solidFill>
              </a:rPr>
              <a:t>good</a:t>
            </a:r>
            <a:r>
              <a:rPr lang="nl-NL" sz="3200" b="1" i="1" dirty="0">
                <a:solidFill>
                  <a:srgbClr val="0070C0"/>
                </a:solidFill>
              </a:rPr>
              <a:t> </a:t>
            </a:r>
            <a:r>
              <a:rPr lang="nl-NL" sz="3200" b="1" i="1" dirty="0" err="1">
                <a:solidFill>
                  <a:srgbClr val="0070C0"/>
                </a:solidFill>
              </a:rPr>
              <a:t>practices</a:t>
            </a:r>
            <a:r>
              <a:rPr lang="nl-NL" sz="3200" b="1" i="1" dirty="0">
                <a:solidFill>
                  <a:srgbClr val="0070C0"/>
                </a:solidFill>
              </a:rPr>
              <a:t>)</a:t>
            </a:r>
            <a:endParaRPr lang="nl-NL" sz="2800" b="1" i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A1E9D1-609B-44E9-A252-820923B6175D}"/>
              </a:ext>
            </a:extLst>
          </p:cNvPr>
          <p:cNvSpPr txBox="1"/>
          <p:nvPr/>
        </p:nvSpPr>
        <p:spPr>
          <a:xfrm>
            <a:off x="989814" y="1597080"/>
            <a:ext cx="109633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‘Van ambacht naar design’ (</a:t>
            </a:r>
            <a:r>
              <a:rPr lang="nl-NL" sz="3200" b="1" dirty="0" err="1">
                <a:solidFill>
                  <a:srgbClr val="FF0000"/>
                </a:solidFill>
              </a:rPr>
              <a:t>Novalis</a:t>
            </a:r>
            <a:r>
              <a:rPr lang="nl-NL" sz="3200" b="1" dirty="0">
                <a:solidFill>
                  <a:srgbClr val="FF0000"/>
                </a:solidFill>
              </a:rPr>
              <a:t> College, Eindhoven)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Ambacht: o.a. smeden → design: 3D wearables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Dit gekoppeld aan vakken als wiskunde, natuurkunde, geschiedenis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31E2B8D-9255-4B4F-BC36-4E6E06C31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9" y="3877826"/>
            <a:ext cx="3512103" cy="2535285"/>
          </a:xfrm>
          <a:prstGeom prst="rect">
            <a:avLst/>
          </a:prstGeom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198A456A-AB52-43CD-A3B0-CC9B52D12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9" b="3200"/>
          <a:stretch/>
        </p:blipFill>
        <p:spPr bwMode="auto">
          <a:xfrm>
            <a:off x="8088199" y="3211693"/>
            <a:ext cx="3170548" cy="342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418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12853BE-F217-4AA8-B820-C3692BB9370F}"/>
              </a:ext>
            </a:extLst>
          </p:cNvPr>
          <p:cNvSpPr txBox="1"/>
          <p:nvPr/>
        </p:nvSpPr>
        <p:spPr>
          <a:xfrm>
            <a:off x="113122" y="398936"/>
            <a:ext cx="1195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i="1" dirty="0">
                <a:solidFill>
                  <a:srgbClr val="0070C0"/>
                </a:solidFill>
              </a:rPr>
              <a:t>Voorbeelden uit de regio Brainport Eindhoven (</a:t>
            </a:r>
            <a:r>
              <a:rPr lang="nl-NL" sz="3200" b="1" i="1" dirty="0" err="1">
                <a:solidFill>
                  <a:srgbClr val="0070C0"/>
                </a:solidFill>
              </a:rPr>
              <a:t>good</a:t>
            </a:r>
            <a:r>
              <a:rPr lang="nl-NL" sz="3200" b="1" i="1" dirty="0">
                <a:solidFill>
                  <a:srgbClr val="0070C0"/>
                </a:solidFill>
              </a:rPr>
              <a:t> </a:t>
            </a:r>
            <a:r>
              <a:rPr lang="nl-NL" sz="3200" b="1" i="1" dirty="0" err="1">
                <a:solidFill>
                  <a:srgbClr val="0070C0"/>
                </a:solidFill>
              </a:rPr>
              <a:t>practices</a:t>
            </a:r>
            <a:r>
              <a:rPr lang="nl-NL" sz="3200" b="1" i="1" dirty="0">
                <a:solidFill>
                  <a:srgbClr val="0070C0"/>
                </a:solidFill>
              </a:rPr>
              <a:t>)</a:t>
            </a:r>
            <a:endParaRPr lang="nl-NL" sz="2800" b="1" i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A1E9D1-609B-44E9-A252-820923B6175D}"/>
              </a:ext>
            </a:extLst>
          </p:cNvPr>
          <p:cNvSpPr txBox="1"/>
          <p:nvPr/>
        </p:nvSpPr>
        <p:spPr>
          <a:xfrm>
            <a:off x="989814" y="1597080"/>
            <a:ext cx="109633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‘Bèta Challenge Programma – BCP’ (</a:t>
            </a:r>
            <a:r>
              <a:rPr lang="nl-NL" sz="3200" b="1" dirty="0" err="1">
                <a:solidFill>
                  <a:srgbClr val="FF0000"/>
                </a:solidFill>
              </a:rPr>
              <a:t>Heerbeeck</a:t>
            </a:r>
            <a:r>
              <a:rPr lang="nl-NL" sz="3200" b="1" dirty="0">
                <a:solidFill>
                  <a:srgbClr val="FF0000"/>
                </a:solidFill>
              </a:rPr>
              <a:t> College, Best)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BCP specifiek voor mavo: MCP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Uitgangspunt: 7 bètawerelden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Examenvak: Technologie &amp; Toepassing</a:t>
            </a:r>
            <a:endParaRPr lang="nl-NL" sz="2400" b="1" dirty="0">
              <a:solidFill>
                <a:srgbClr val="0070C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CB8A1E2-0316-4E0E-A03D-79F66A6FD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4" t="12921" r="22449" b="4742"/>
          <a:stretch/>
        </p:blipFill>
        <p:spPr>
          <a:xfrm>
            <a:off x="1753387" y="3832985"/>
            <a:ext cx="3582186" cy="29313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2BFFBE0-180F-4D28-B6CB-94E71AD14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83" t="14344" r="26778" b="11340"/>
          <a:stretch/>
        </p:blipFill>
        <p:spPr>
          <a:xfrm>
            <a:off x="7682844" y="3832985"/>
            <a:ext cx="3836711" cy="289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59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12853BE-F217-4AA8-B820-C3692BB9370F}"/>
              </a:ext>
            </a:extLst>
          </p:cNvPr>
          <p:cNvSpPr txBox="1"/>
          <p:nvPr/>
        </p:nvSpPr>
        <p:spPr>
          <a:xfrm>
            <a:off x="113122" y="398936"/>
            <a:ext cx="1195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i="1" dirty="0">
                <a:solidFill>
                  <a:srgbClr val="0070C0"/>
                </a:solidFill>
              </a:rPr>
              <a:t>Voorbeelden uit de regio Brainport Eindhoven (</a:t>
            </a:r>
            <a:r>
              <a:rPr lang="nl-NL" sz="3200" b="1" i="1" dirty="0" err="1">
                <a:solidFill>
                  <a:srgbClr val="0070C0"/>
                </a:solidFill>
              </a:rPr>
              <a:t>good</a:t>
            </a:r>
            <a:r>
              <a:rPr lang="nl-NL" sz="3200" b="1" i="1" dirty="0">
                <a:solidFill>
                  <a:srgbClr val="0070C0"/>
                </a:solidFill>
              </a:rPr>
              <a:t> </a:t>
            </a:r>
            <a:r>
              <a:rPr lang="nl-NL" sz="3200" b="1" i="1" dirty="0" err="1">
                <a:solidFill>
                  <a:srgbClr val="0070C0"/>
                </a:solidFill>
              </a:rPr>
              <a:t>practices</a:t>
            </a:r>
            <a:r>
              <a:rPr lang="nl-NL" sz="3200" b="1" i="1" dirty="0">
                <a:solidFill>
                  <a:srgbClr val="0070C0"/>
                </a:solidFill>
              </a:rPr>
              <a:t>)</a:t>
            </a:r>
            <a:endParaRPr lang="nl-NL" sz="2800" b="1" i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A1E9D1-609B-44E9-A252-820923B6175D}"/>
              </a:ext>
            </a:extLst>
          </p:cNvPr>
          <p:cNvSpPr txBox="1"/>
          <p:nvPr/>
        </p:nvSpPr>
        <p:spPr>
          <a:xfrm>
            <a:off x="989814" y="1597080"/>
            <a:ext cx="109633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‘LOB-maatwerk per kind’ (Alfrink College, Deurne)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Absentie om ervaring op te doen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Iets teruggeven aan het bedrijfsleven (in ruil voor stageplekken en gastlessen)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Mentor eerstelijns gesprekspartner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Ouderbetrokkenheid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DD8244A-2EA6-4889-8FB8-33D17871F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591" y="4195457"/>
            <a:ext cx="3603101" cy="242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08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12853BE-F217-4AA8-B820-C3692BB9370F}"/>
              </a:ext>
            </a:extLst>
          </p:cNvPr>
          <p:cNvSpPr txBox="1"/>
          <p:nvPr/>
        </p:nvSpPr>
        <p:spPr>
          <a:xfrm>
            <a:off x="113122" y="398936"/>
            <a:ext cx="1195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i="1" dirty="0">
                <a:solidFill>
                  <a:srgbClr val="0070C0"/>
                </a:solidFill>
              </a:rPr>
              <a:t>Voorbeelden uit de regio Brainport Eindhoven (</a:t>
            </a:r>
            <a:r>
              <a:rPr lang="nl-NL" sz="3200" b="1" i="1" dirty="0" err="1">
                <a:solidFill>
                  <a:srgbClr val="0070C0"/>
                </a:solidFill>
              </a:rPr>
              <a:t>good</a:t>
            </a:r>
            <a:r>
              <a:rPr lang="nl-NL" sz="3200" b="1" i="1" dirty="0">
                <a:solidFill>
                  <a:srgbClr val="0070C0"/>
                </a:solidFill>
              </a:rPr>
              <a:t> </a:t>
            </a:r>
            <a:r>
              <a:rPr lang="nl-NL" sz="3200" b="1" i="1" dirty="0" err="1">
                <a:solidFill>
                  <a:srgbClr val="0070C0"/>
                </a:solidFill>
              </a:rPr>
              <a:t>practices</a:t>
            </a:r>
            <a:r>
              <a:rPr lang="nl-NL" sz="3200" b="1" i="1" dirty="0">
                <a:solidFill>
                  <a:srgbClr val="0070C0"/>
                </a:solidFill>
              </a:rPr>
              <a:t>)</a:t>
            </a:r>
            <a:endParaRPr lang="nl-NL" sz="2800" b="1" i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A1E9D1-609B-44E9-A252-820923B6175D}"/>
              </a:ext>
            </a:extLst>
          </p:cNvPr>
          <p:cNvSpPr txBox="1"/>
          <p:nvPr/>
        </p:nvSpPr>
        <p:spPr>
          <a:xfrm>
            <a:off x="989814" y="1597080"/>
            <a:ext cx="109633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‘Technologie &amp; Toepassing’ (Dr.-Knippenbergcollege, Helmond)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Deelnemer Bèta Challenge Programma - BCP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Projectopdracht, verstrekt door echte opdrachtgever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Stage bij mbo of bedrijf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Afronding schoolexamen met assessment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9444A80-2B1B-45F7-8C03-D4A10ACD0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300" y="3242822"/>
            <a:ext cx="2278144" cy="341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57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12853BE-F217-4AA8-B820-C3692BB9370F}"/>
              </a:ext>
            </a:extLst>
          </p:cNvPr>
          <p:cNvSpPr txBox="1"/>
          <p:nvPr/>
        </p:nvSpPr>
        <p:spPr>
          <a:xfrm>
            <a:off x="113122" y="398936"/>
            <a:ext cx="1195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i="1" dirty="0">
                <a:solidFill>
                  <a:srgbClr val="0070C0"/>
                </a:solidFill>
              </a:rPr>
              <a:t>Voorbeelden uit de regio Brainport Eindhoven (</a:t>
            </a:r>
            <a:r>
              <a:rPr lang="nl-NL" sz="3200" b="1" i="1" dirty="0" err="1">
                <a:solidFill>
                  <a:srgbClr val="0070C0"/>
                </a:solidFill>
              </a:rPr>
              <a:t>good</a:t>
            </a:r>
            <a:r>
              <a:rPr lang="nl-NL" sz="3200" b="1" i="1" dirty="0">
                <a:solidFill>
                  <a:srgbClr val="0070C0"/>
                </a:solidFill>
              </a:rPr>
              <a:t> </a:t>
            </a:r>
            <a:r>
              <a:rPr lang="nl-NL" sz="3200" b="1" i="1" dirty="0" err="1">
                <a:solidFill>
                  <a:srgbClr val="0070C0"/>
                </a:solidFill>
              </a:rPr>
              <a:t>practices</a:t>
            </a:r>
            <a:r>
              <a:rPr lang="nl-NL" sz="3200" b="1" i="1" dirty="0">
                <a:solidFill>
                  <a:srgbClr val="0070C0"/>
                </a:solidFill>
              </a:rPr>
              <a:t>)</a:t>
            </a:r>
            <a:endParaRPr lang="nl-NL" sz="2800" b="1" i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A1E9D1-609B-44E9-A252-820923B6175D}"/>
              </a:ext>
            </a:extLst>
          </p:cNvPr>
          <p:cNvSpPr txBox="1"/>
          <p:nvPr/>
        </p:nvSpPr>
        <p:spPr>
          <a:xfrm>
            <a:off x="989814" y="1597080"/>
            <a:ext cx="109633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‘3D-Design’ (Carolus </a:t>
            </a:r>
            <a:r>
              <a:rPr lang="nl-NL" sz="3200" b="1" dirty="0" err="1">
                <a:solidFill>
                  <a:srgbClr val="FF0000"/>
                </a:solidFill>
              </a:rPr>
              <a:t>Borromeus</a:t>
            </a:r>
            <a:r>
              <a:rPr lang="nl-NL" sz="3200" b="1" dirty="0">
                <a:solidFill>
                  <a:srgbClr val="FF0000"/>
                </a:solidFill>
              </a:rPr>
              <a:t> College, Helmond)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3D-software bestuderen</a:t>
            </a:r>
          </a:p>
          <a:p>
            <a:pPr lvl="3"/>
            <a:r>
              <a:rPr lang="nl-NL" sz="3200" b="1" dirty="0">
                <a:solidFill>
                  <a:srgbClr val="0070C0"/>
                </a:solidFill>
              </a:rPr>
              <a:t>	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Ontwerpen en modelleren</a:t>
            </a:r>
          </a:p>
          <a:p>
            <a:pPr lvl="2"/>
            <a:r>
              <a:rPr lang="nl-NL" sz="3200" b="1" dirty="0">
                <a:solidFill>
                  <a:srgbClr val="0070C0"/>
                </a:solidFill>
              </a:rPr>
              <a:t>		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Omgaan met interface,</a:t>
            </a:r>
          </a:p>
          <a:p>
            <a:r>
              <a:rPr lang="nl-NL" sz="3200" b="1" dirty="0">
                <a:solidFill>
                  <a:srgbClr val="0070C0"/>
                </a:solidFill>
              </a:rPr>
              <a:t>	analyseren en natekenen</a:t>
            </a:r>
          </a:p>
          <a:p>
            <a:pPr lvl="2"/>
            <a:r>
              <a:rPr lang="nl-NL" sz="3200" b="1" dirty="0">
                <a:solidFill>
                  <a:srgbClr val="0070C0"/>
                </a:solidFill>
              </a:rPr>
              <a:t>		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Zelfstandig ontwerpen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27BE5D-DF31-40F8-BB1B-8012BEA6B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105" y="2363771"/>
            <a:ext cx="5769205" cy="32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75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12853BE-F217-4AA8-B820-C3692BB9370F}"/>
              </a:ext>
            </a:extLst>
          </p:cNvPr>
          <p:cNvSpPr txBox="1"/>
          <p:nvPr/>
        </p:nvSpPr>
        <p:spPr>
          <a:xfrm>
            <a:off x="113122" y="398936"/>
            <a:ext cx="1195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i="1" dirty="0">
                <a:solidFill>
                  <a:srgbClr val="0070C0"/>
                </a:solidFill>
              </a:rPr>
              <a:t>Voorbeelden uit de regio Brainport Eindhoven (</a:t>
            </a:r>
            <a:r>
              <a:rPr lang="nl-NL" sz="3200" b="1" i="1" dirty="0" err="1">
                <a:solidFill>
                  <a:srgbClr val="0070C0"/>
                </a:solidFill>
              </a:rPr>
              <a:t>good</a:t>
            </a:r>
            <a:r>
              <a:rPr lang="nl-NL" sz="3200" b="1" i="1" dirty="0">
                <a:solidFill>
                  <a:srgbClr val="0070C0"/>
                </a:solidFill>
              </a:rPr>
              <a:t> </a:t>
            </a:r>
            <a:r>
              <a:rPr lang="nl-NL" sz="3200" b="1" i="1" dirty="0" err="1">
                <a:solidFill>
                  <a:srgbClr val="0070C0"/>
                </a:solidFill>
              </a:rPr>
              <a:t>practices</a:t>
            </a:r>
            <a:r>
              <a:rPr lang="nl-NL" sz="3200" b="1" i="1" dirty="0">
                <a:solidFill>
                  <a:srgbClr val="0070C0"/>
                </a:solidFill>
              </a:rPr>
              <a:t>)</a:t>
            </a:r>
            <a:endParaRPr lang="nl-NL" sz="2800" b="1" i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A1E9D1-609B-44E9-A252-820923B6175D}"/>
              </a:ext>
            </a:extLst>
          </p:cNvPr>
          <p:cNvSpPr txBox="1"/>
          <p:nvPr/>
        </p:nvSpPr>
        <p:spPr>
          <a:xfrm>
            <a:off x="989814" y="1597080"/>
            <a:ext cx="109633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‘Kennismaken met de praktijk’ (Jan van Brabant College (Deltaweg), Helmond)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Projecten: ‘The real game’ en ‘Praktische sectororiëntatie’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Het nieuwe vak Dienstverlening en producten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Brede basis </a:t>
            </a:r>
            <a:r>
              <a:rPr lang="nl-NL" sz="3200" b="1" dirty="0" err="1">
                <a:solidFill>
                  <a:srgbClr val="0070C0"/>
                </a:solidFill>
              </a:rPr>
              <a:t>èn</a:t>
            </a:r>
            <a:r>
              <a:rPr lang="nl-NL" sz="3200" b="1" dirty="0">
                <a:solidFill>
                  <a:srgbClr val="0070C0"/>
                </a:solidFill>
              </a:rPr>
              <a:t> vakkennis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F4CB199-EC30-48BB-846F-82B1A7D3B9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51" y="3701329"/>
            <a:ext cx="4537042" cy="302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58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12853BE-F217-4AA8-B820-C3692BB9370F}"/>
              </a:ext>
            </a:extLst>
          </p:cNvPr>
          <p:cNvSpPr txBox="1"/>
          <p:nvPr/>
        </p:nvSpPr>
        <p:spPr>
          <a:xfrm>
            <a:off x="113122" y="398936"/>
            <a:ext cx="1195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i="1" dirty="0">
                <a:solidFill>
                  <a:srgbClr val="0070C0"/>
                </a:solidFill>
              </a:rPr>
              <a:t>Voorbeelden uit de regio Brainport Eindhoven (</a:t>
            </a:r>
            <a:r>
              <a:rPr lang="nl-NL" sz="3200" b="1" i="1" dirty="0" err="1">
                <a:solidFill>
                  <a:srgbClr val="0070C0"/>
                </a:solidFill>
              </a:rPr>
              <a:t>good</a:t>
            </a:r>
            <a:r>
              <a:rPr lang="nl-NL" sz="3200" b="1" i="1" dirty="0">
                <a:solidFill>
                  <a:srgbClr val="0070C0"/>
                </a:solidFill>
              </a:rPr>
              <a:t> </a:t>
            </a:r>
            <a:r>
              <a:rPr lang="nl-NL" sz="3200" b="1" i="1" dirty="0" err="1">
                <a:solidFill>
                  <a:srgbClr val="0070C0"/>
                </a:solidFill>
              </a:rPr>
              <a:t>practices</a:t>
            </a:r>
            <a:r>
              <a:rPr lang="nl-NL" sz="3200" b="1" i="1" dirty="0">
                <a:solidFill>
                  <a:srgbClr val="0070C0"/>
                </a:solidFill>
              </a:rPr>
              <a:t>)</a:t>
            </a:r>
            <a:endParaRPr lang="nl-NL" sz="2800" b="1" i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A1E9D1-609B-44E9-A252-820923B6175D}"/>
              </a:ext>
            </a:extLst>
          </p:cNvPr>
          <p:cNvSpPr txBox="1"/>
          <p:nvPr/>
        </p:nvSpPr>
        <p:spPr>
          <a:xfrm>
            <a:off x="989814" y="1597080"/>
            <a:ext cx="109633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‘Docentenstages vmbo-tl’ (meerdere scholen)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Meet &amp; </a:t>
            </a:r>
            <a:r>
              <a:rPr lang="nl-NL" sz="3200" b="1" dirty="0" err="1">
                <a:solidFill>
                  <a:srgbClr val="0070C0"/>
                </a:solidFill>
              </a:rPr>
              <a:t>greet</a:t>
            </a:r>
            <a:endParaRPr lang="nl-NL" sz="3200" b="1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Stage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70C0"/>
                </a:solidFill>
              </a:rPr>
              <a:t>Product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38C6852-F5A1-45A4-A7CF-329EF3DEDD38}"/>
              </a:ext>
            </a:extLst>
          </p:cNvPr>
          <p:cNvSpPr txBox="1"/>
          <p:nvPr/>
        </p:nvSpPr>
        <p:spPr>
          <a:xfrm>
            <a:off x="989814" y="4166647"/>
            <a:ext cx="10755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hlinkClick r:id="rId2"/>
              </a:rPr>
              <a:t>https://www.brainport.nl/lp-technologiepact-focus-en-passie-voor-techniek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845714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12853BE-F217-4AA8-B820-C3692BB9370F}"/>
              </a:ext>
            </a:extLst>
          </p:cNvPr>
          <p:cNvSpPr txBox="1"/>
          <p:nvPr/>
        </p:nvSpPr>
        <p:spPr>
          <a:xfrm>
            <a:off x="113122" y="398936"/>
            <a:ext cx="1195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i="1" dirty="0">
                <a:solidFill>
                  <a:srgbClr val="0070C0"/>
                </a:solidFill>
              </a:rPr>
              <a:t>Voorbeelden uit de regio Brainport Eindhoven (</a:t>
            </a:r>
            <a:r>
              <a:rPr lang="nl-NL" sz="3200" b="1" i="1" dirty="0" err="1">
                <a:solidFill>
                  <a:srgbClr val="0070C0"/>
                </a:solidFill>
              </a:rPr>
              <a:t>good</a:t>
            </a:r>
            <a:r>
              <a:rPr lang="nl-NL" sz="3200" b="1" i="1" dirty="0">
                <a:solidFill>
                  <a:srgbClr val="0070C0"/>
                </a:solidFill>
              </a:rPr>
              <a:t> </a:t>
            </a:r>
            <a:r>
              <a:rPr lang="nl-NL" sz="3200" b="1" i="1" dirty="0" err="1">
                <a:solidFill>
                  <a:srgbClr val="0070C0"/>
                </a:solidFill>
              </a:rPr>
              <a:t>practices</a:t>
            </a:r>
            <a:r>
              <a:rPr lang="nl-NL" sz="3200" b="1" i="1" dirty="0">
                <a:solidFill>
                  <a:srgbClr val="0070C0"/>
                </a:solidFill>
              </a:rPr>
              <a:t>)</a:t>
            </a:r>
            <a:endParaRPr lang="nl-NL" sz="2800" b="1" i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A1E9D1-609B-44E9-A252-820923B6175D}"/>
              </a:ext>
            </a:extLst>
          </p:cNvPr>
          <p:cNvSpPr txBox="1"/>
          <p:nvPr/>
        </p:nvSpPr>
        <p:spPr>
          <a:xfrm>
            <a:off x="989814" y="1597080"/>
            <a:ext cx="3855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‘Bèta </a:t>
            </a:r>
            <a:r>
              <a:rPr lang="nl-NL" sz="3200" b="1" dirty="0" err="1">
                <a:solidFill>
                  <a:srgbClr val="FF0000"/>
                </a:solidFill>
              </a:rPr>
              <a:t>mentality</a:t>
            </a:r>
            <a:r>
              <a:rPr lang="nl-NL" sz="3200" b="1" dirty="0">
                <a:solidFill>
                  <a:srgbClr val="FF0000"/>
                </a:solidFill>
              </a:rPr>
              <a:t> test’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148780B-FA49-4B92-876A-568DE9A4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708" y="1168312"/>
            <a:ext cx="4476750" cy="479107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1E5F267-DAD1-4F43-A275-2CEC16DBD889}"/>
              </a:ext>
            </a:extLst>
          </p:cNvPr>
          <p:cNvSpPr txBox="1"/>
          <p:nvPr/>
        </p:nvSpPr>
        <p:spPr>
          <a:xfrm>
            <a:off x="989814" y="6143989"/>
            <a:ext cx="970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http://www.e-research.nl/s.r4a?d=224558372&amp;k=4a51Ih6Xxq2n144bLys3Po9V9yT1wr76v&amp;i=M7058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5923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930A680-9861-4F94-8041-E1CBD3205B6D}"/>
              </a:ext>
            </a:extLst>
          </p:cNvPr>
          <p:cNvSpPr txBox="1"/>
          <p:nvPr/>
        </p:nvSpPr>
        <p:spPr>
          <a:xfrm>
            <a:off x="443059" y="1965763"/>
            <a:ext cx="11475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0070C0"/>
                </a:solidFill>
              </a:rPr>
              <a:t>Wat is nog onvoldoende aan de orde geweest?</a:t>
            </a:r>
            <a:endParaRPr lang="nl-NL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930A680-9861-4F94-8041-E1CBD3205B6D}"/>
              </a:ext>
            </a:extLst>
          </p:cNvPr>
          <p:cNvSpPr txBox="1"/>
          <p:nvPr/>
        </p:nvSpPr>
        <p:spPr>
          <a:xfrm>
            <a:off x="443059" y="1965763"/>
            <a:ext cx="11475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FF0000"/>
                </a:solidFill>
              </a:rPr>
              <a:t>En u?</a:t>
            </a:r>
          </a:p>
          <a:p>
            <a:pPr algn="ctr"/>
            <a:endParaRPr lang="nl-NL" sz="5400" b="1" dirty="0">
              <a:solidFill>
                <a:srgbClr val="0070C0"/>
              </a:solidFill>
            </a:endParaRPr>
          </a:p>
          <a:p>
            <a:pPr algn="ctr"/>
            <a:r>
              <a:rPr lang="nl-NL" sz="5400" b="1" dirty="0">
                <a:solidFill>
                  <a:srgbClr val="0070C0"/>
                </a:solidFill>
              </a:rPr>
              <a:t>Wat verwacht u het komende 1 ½ uur?</a:t>
            </a:r>
            <a:endParaRPr lang="nl-NL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B8F64C46-3B34-44EF-BD0E-8FD0843B7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9"/>
          <a:stretch/>
        </p:blipFill>
        <p:spPr>
          <a:xfrm>
            <a:off x="805036" y="603356"/>
            <a:ext cx="1516208" cy="745025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4F0E27D6-9A15-4D19-81FC-08537227B24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8"/>
          <a:stretch/>
        </p:blipFill>
        <p:spPr bwMode="auto">
          <a:xfrm>
            <a:off x="4931991" y="1790953"/>
            <a:ext cx="3250378" cy="45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4EB7CF5-33C3-4DD7-B67D-9F6CE9EB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006" y="1359927"/>
            <a:ext cx="1513429" cy="82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2933B26-5924-46FA-B869-B30F6950A3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37"/>
          <a:stretch/>
        </p:blipFill>
        <p:spPr>
          <a:xfrm>
            <a:off x="2749069" y="516883"/>
            <a:ext cx="1181437" cy="928825"/>
          </a:xfrm>
          <a:prstGeom prst="rect">
            <a:avLst/>
          </a:prstGeom>
        </p:spPr>
      </p:pic>
      <p:pic>
        <p:nvPicPr>
          <p:cNvPr id="19" name="Picture 9" descr="C:\Users\Wiel\Documents\logo_tib_home.png">
            <a:extLst>
              <a:ext uri="{FF2B5EF4-FFF2-40B4-BE49-F238E27FC236}">
                <a16:creationId xmlns:a16="http://schemas.microsoft.com/office/drawing/2014/main" id="{69AC7D1D-FAD9-446E-9799-3D148E8F2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7"/>
          <a:stretch/>
        </p:blipFill>
        <p:spPr bwMode="auto">
          <a:xfrm>
            <a:off x="8182369" y="614586"/>
            <a:ext cx="1697654" cy="50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eta Challenge">
            <a:extLst>
              <a:ext uri="{FF2B5EF4-FFF2-40B4-BE49-F238E27FC236}">
                <a16:creationId xmlns:a16="http://schemas.microsoft.com/office/drawing/2014/main" id="{C76ECF24-DFA6-4A0C-BB99-C08705824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42" y="1775483"/>
            <a:ext cx="1218731" cy="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Logo TechNet">
            <a:extLst>
              <a:ext uri="{FF2B5EF4-FFF2-40B4-BE49-F238E27FC236}">
                <a16:creationId xmlns:a16="http://schemas.microsoft.com/office/drawing/2014/main" id="{F0C6E68D-9E88-4ADC-A6FB-6002E484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72" y="1790953"/>
            <a:ext cx="1349772" cy="63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9CCBF177-B6DE-463C-AC7E-804503CCE918}"/>
              </a:ext>
            </a:extLst>
          </p:cNvPr>
          <p:cNvSpPr txBox="1"/>
          <p:nvPr/>
        </p:nvSpPr>
        <p:spPr>
          <a:xfrm>
            <a:off x="805036" y="4379025"/>
            <a:ext cx="10726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</a:rPr>
              <a:t>DANK VOOR UW AANDACHT</a:t>
            </a:r>
          </a:p>
          <a:p>
            <a:pPr algn="ctr"/>
            <a:endParaRPr lang="nl-NL" sz="3600" b="1" dirty="0">
              <a:solidFill>
                <a:srgbClr val="0070C0"/>
              </a:solidFill>
            </a:endParaRPr>
          </a:p>
          <a:p>
            <a:pPr algn="ctr"/>
            <a:r>
              <a:rPr lang="nl-NL" sz="3600" b="1" dirty="0">
                <a:solidFill>
                  <a:srgbClr val="0070C0"/>
                </a:solidFill>
              </a:rPr>
              <a:t>Wiel Wijnen – 11 oktober 2017</a:t>
            </a:r>
            <a:endParaRPr lang="nl-NL" sz="3200" b="1" dirty="0">
              <a:solidFill>
                <a:srgbClr val="0070C0"/>
              </a:solidFill>
            </a:endParaRPr>
          </a:p>
        </p:txBody>
      </p:sp>
      <p:pic>
        <p:nvPicPr>
          <p:cNvPr id="23" name="Picture 8" descr="Brainport Regio Eindhoven">
            <a:extLst>
              <a:ext uri="{FF2B5EF4-FFF2-40B4-BE49-F238E27FC236}">
                <a16:creationId xmlns:a16="http://schemas.microsoft.com/office/drawing/2014/main" id="{4D10FA8F-A62D-460A-9392-E07D734A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453" y="1348381"/>
            <a:ext cx="789535" cy="78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ep 26">
            <a:extLst>
              <a:ext uri="{FF2B5EF4-FFF2-40B4-BE49-F238E27FC236}">
                <a16:creationId xmlns:a16="http://schemas.microsoft.com/office/drawing/2014/main" id="{7B0DB245-9D1C-4795-8D98-5E2F5E7E2245}"/>
              </a:ext>
            </a:extLst>
          </p:cNvPr>
          <p:cNvGrpSpPr/>
          <p:nvPr/>
        </p:nvGrpSpPr>
        <p:grpSpPr>
          <a:xfrm>
            <a:off x="4289460" y="2837151"/>
            <a:ext cx="3377004" cy="1051412"/>
            <a:chOff x="1763841" y="3501008"/>
            <a:chExt cx="4394335" cy="1368152"/>
          </a:xfrm>
        </p:grpSpPr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34FE8540-27AE-4005-8482-1274A37A5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8" t="16137" r="13775" b="56075"/>
            <a:stretch/>
          </p:blipFill>
          <p:spPr>
            <a:xfrm>
              <a:off x="1763841" y="3501008"/>
              <a:ext cx="4394335" cy="1368152"/>
            </a:xfrm>
            <a:prstGeom prst="rect">
              <a:avLst/>
            </a:prstGeom>
          </p:spPr>
        </p:pic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1351ED2D-6075-4162-B8F2-EF73E16AC552}"/>
                </a:ext>
              </a:extLst>
            </p:cNvPr>
            <p:cNvSpPr/>
            <p:nvPr/>
          </p:nvSpPr>
          <p:spPr>
            <a:xfrm>
              <a:off x="1801816" y="4055923"/>
              <a:ext cx="4273115" cy="764277"/>
            </a:xfrm>
            <a:prstGeom prst="rect">
              <a:avLst/>
            </a:prstGeom>
            <a:noFill/>
          </p:spPr>
          <p:txBody>
            <a:bodyPr wrap="none" lIns="91440" tIns="45720" rIns="91440" bIns="45720" anchor="t" anchorCtr="0">
              <a:spAutoFit/>
            </a:bodyPr>
            <a:lstStyle/>
            <a:p>
              <a:pPr algn="ctr">
                <a:lnSpc>
                  <a:spcPts val="500"/>
                </a:lnSpc>
              </a:pPr>
              <a:r>
                <a:rPr lang="nl-NL" sz="4000" b="1" cap="none" spc="0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rgbClr val="FF0000"/>
                    </a:outerShdw>
                  </a:effectLst>
                </a:rPr>
                <a:t>TL en Techniek</a:t>
              </a:r>
            </a:p>
            <a:p>
              <a:pPr algn="ctr"/>
              <a:r>
                <a:rPr lang="nl-NL" sz="28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rgbClr val="FF0000"/>
                    </a:outerShdw>
                  </a:effectLst>
                </a:rPr>
                <a:t>in Zuidoost-Brabant</a:t>
              </a:r>
              <a:endParaRPr lang="nl-NL" sz="28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F0000"/>
                  </a:outerShdw>
                </a:effectLst>
              </a:endParaRPr>
            </a:p>
          </p:txBody>
        </p:sp>
      </p:grp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0A6216CA-B257-456E-8898-1F910DE67D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4720" b="22549"/>
          <a:stretch/>
        </p:blipFill>
        <p:spPr>
          <a:xfrm>
            <a:off x="5015438" y="637392"/>
            <a:ext cx="1283772" cy="6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09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golden circle">
            <a:extLst>
              <a:ext uri="{FF2B5EF4-FFF2-40B4-BE49-F238E27FC236}">
                <a16:creationId xmlns:a16="http://schemas.microsoft.com/office/drawing/2014/main" id="{0CDE1AA5-973B-4A40-910F-2A91FBE35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1" y="0"/>
            <a:ext cx="6059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89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eren 14"/>
          <p:cNvGrpSpPr/>
          <p:nvPr/>
        </p:nvGrpSpPr>
        <p:grpSpPr>
          <a:xfrm>
            <a:off x="440940" y="0"/>
            <a:ext cx="11310119" cy="6858000"/>
            <a:chOff x="440940" y="0"/>
            <a:chExt cx="11310119" cy="685800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940" y="0"/>
              <a:ext cx="11310119" cy="6858000"/>
            </a:xfrm>
            <a:prstGeom prst="rect">
              <a:avLst/>
            </a:prstGeom>
          </p:spPr>
        </p:pic>
        <p:sp>
          <p:nvSpPr>
            <p:cNvPr id="7" name="Rechthoek 6"/>
            <p:cNvSpPr/>
            <p:nvPr/>
          </p:nvSpPr>
          <p:spPr>
            <a:xfrm>
              <a:off x="10677482" y="2022756"/>
              <a:ext cx="1067227" cy="792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10677482" y="2827456"/>
              <a:ext cx="1067227" cy="792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10677482" y="5248501"/>
              <a:ext cx="1067227" cy="79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10677482" y="3646075"/>
              <a:ext cx="1067227" cy="7920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/>
            <p:cNvSpPr/>
            <p:nvPr/>
          </p:nvSpPr>
          <p:spPr>
            <a:xfrm>
              <a:off x="10677482" y="4444425"/>
              <a:ext cx="1067227" cy="792000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53000">
                  <a:srgbClr val="FFFF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/>
            <p:cNvSpPr/>
            <p:nvPr/>
          </p:nvSpPr>
          <p:spPr>
            <a:xfrm>
              <a:off x="10677482" y="1219800"/>
              <a:ext cx="1067227" cy="792000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100000">
                  <a:srgbClr val="FF00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/>
            <p:cNvSpPr/>
            <p:nvPr/>
          </p:nvSpPr>
          <p:spPr>
            <a:xfrm>
              <a:off x="10677482" y="6054398"/>
              <a:ext cx="1067227" cy="792000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100000">
                  <a:srgbClr val="FF00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/>
            <p:cNvSpPr/>
            <p:nvPr/>
          </p:nvSpPr>
          <p:spPr>
            <a:xfrm>
              <a:off x="10677482" y="415001"/>
              <a:ext cx="1067227" cy="79200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22000">
                  <a:srgbClr val="FFFF00"/>
                </a:gs>
                <a:gs pos="100000">
                  <a:srgbClr val="FF0000"/>
                </a:gs>
                <a:gs pos="81000">
                  <a:srgbClr val="FFFF00"/>
                </a:gs>
                <a:gs pos="62000">
                  <a:srgbClr val="92D050"/>
                </a:gs>
                <a:gs pos="43000">
                  <a:srgbClr val="FF0000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498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4457B19D-35A2-472F-90B5-0CB28742864B}"/>
              </a:ext>
            </a:extLst>
          </p:cNvPr>
          <p:cNvSpPr txBox="1"/>
          <p:nvPr/>
        </p:nvSpPr>
        <p:spPr>
          <a:xfrm>
            <a:off x="1263192" y="1217629"/>
            <a:ext cx="9106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hlinkClick r:id="rId2"/>
              </a:rPr>
              <a:t>https://www.s-bb.nl/kans?f%5B0%5D=field_level%3A4#search-results</a:t>
            </a:r>
            <a:endParaRPr lang="nl-NL" sz="2400" dirty="0"/>
          </a:p>
          <a:p>
            <a:endParaRPr lang="nl-NL" sz="24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E44E8C2-DD94-4CA5-AE5D-55370D6853C1}"/>
              </a:ext>
            </a:extLst>
          </p:cNvPr>
          <p:cNvSpPr txBox="1"/>
          <p:nvPr/>
        </p:nvSpPr>
        <p:spPr>
          <a:xfrm>
            <a:off x="443059" y="2048626"/>
            <a:ext cx="11475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FF0000"/>
                </a:solidFill>
              </a:rPr>
              <a:t>Is kans op werk een item?</a:t>
            </a:r>
            <a:endParaRPr lang="nl-NL" sz="4800" b="1" dirty="0">
              <a:solidFill>
                <a:srgbClr val="FF0000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808CB2B-72BB-493D-9C54-39A8E476ADFB}"/>
              </a:ext>
            </a:extLst>
          </p:cNvPr>
          <p:cNvSpPr txBox="1"/>
          <p:nvPr/>
        </p:nvSpPr>
        <p:spPr>
          <a:xfrm>
            <a:off x="3242821" y="3153133"/>
            <a:ext cx="6099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0070C0"/>
                </a:solidFill>
              </a:rPr>
              <a:t>helemaal niet belangrijk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0070C0"/>
                </a:solidFill>
              </a:rPr>
              <a:t>enigszins belangrijk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0070C0"/>
                </a:solidFill>
              </a:rPr>
              <a:t>tamelijk belangrijk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0070C0"/>
                </a:solidFill>
              </a:rPr>
              <a:t>heel belangrijk</a:t>
            </a:r>
          </a:p>
        </p:txBody>
      </p:sp>
    </p:spTree>
    <p:extLst>
      <p:ext uri="{BB962C8B-B14F-4D97-AF65-F5344CB8AC3E}">
        <p14:creationId xmlns:p14="http://schemas.microsoft.com/office/powerpoint/2010/main" val="112671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781ED10-81E9-428E-881F-9D2F17DF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87" y="0"/>
            <a:ext cx="11408051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03A4B2B-3871-4BBC-8F4B-FF1903E6F08A}"/>
              </a:ext>
            </a:extLst>
          </p:cNvPr>
          <p:cNvSpPr txBox="1"/>
          <p:nvPr/>
        </p:nvSpPr>
        <p:spPr>
          <a:xfrm>
            <a:off x="3459636" y="4122524"/>
            <a:ext cx="8078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i="1" dirty="0">
                <a:solidFill>
                  <a:srgbClr val="0070C0"/>
                </a:solidFill>
              </a:rPr>
              <a:t>percentage van de totale vmbo-t/mavo populatie</a:t>
            </a:r>
            <a:endParaRPr lang="nl-NL" sz="2400" b="1" i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DDD24E1-C44F-46BA-AF3A-F6FB992363F2}"/>
              </a:ext>
            </a:extLst>
          </p:cNvPr>
          <p:cNvSpPr txBox="1"/>
          <p:nvPr/>
        </p:nvSpPr>
        <p:spPr>
          <a:xfrm>
            <a:off x="2914453" y="6504466"/>
            <a:ext cx="807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Cijfers: Ruud van Leeuwen Onderwijsontwikkeling</a:t>
            </a:r>
            <a:endParaRPr lang="nl-N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791E22-5ECC-44BB-BC3D-DEDE58FD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7" y="1866507"/>
            <a:ext cx="12074899" cy="104135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4349943-1F50-4E70-9EBD-C605AE3BF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7864"/>
            <a:ext cx="12104016" cy="61404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6E24E14-3342-481B-AB65-A4C565C56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7" y="3521905"/>
            <a:ext cx="12074899" cy="61256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85C41C7-4C42-4CD8-B68F-B7113BD949F0}"/>
              </a:ext>
            </a:extLst>
          </p:cNvPr>
          <p:cNvSpPr txBox="1"/>
          <p:nvPr/>
        </p:nvSpPr>
        <p:spPr>
          <a:xfrm>
            <a:off x="2139884" y="653460"/>
            <a:ext cx="8078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i="1" dirty="0">
                <a:solidFill>
                  <a:srgbClr val="0070C0"/>
                </a:solidFill>
              </a:rPr>
              <a:t>absolute aantallen</a:t>
            </a:r>
            <a:endParaRPr lang="nl-NL" sz="2400" b="1" i="1" dirty="0">
              <a:solidFill>
                <a:srgbClr val="0070C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39A24B1-A773-4FFB-8D00-DA2D77FFB568}"/>
              </a:ext>
            </a:extLst>
          </p:cNvPr>
          <p:cNvSpPr txBox="1"/>
          <p:nvPr/>
        </p:nvSpPr>
        <p:spPr>
          <a:xfrm>
            <a:off x="2914453" y="6504466"/>
            <a:ext cx="807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Cijfers: Ruud van Leeuwen Onderwijsontwikkeling</a:t>
            </a:r>
            <a:endParaRPr lang="nl-N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87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CB23840-67B0-401F-AD51-03EC62EC0C6F}"/>
              </a:ext>
            </a:extLst>
          </p:cNvPr>
          <p:cNvSpPr txBox="1"/>
          <p:nvPr/>
        </p:nvSpPr>
        <p:spPr>
          <a:xfrm>
            <a:off x="1703672" y="80336"/>
            <a:ext cx="8313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</a:rPr>
              <a:t>Wat zijn de meest valide argumenten in het keuzeproces van de leerling?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57FD51E-FC5F-48CC-B6B5-84DED91A1962}"/>
              </a:ext>
            </a:extLst>
          </p:cNvPr>
          <p:cNvSpPr txBox="1"/>
          <p:nvPr/>
        </p:nvSpPr>
        <p:spPr>
          <a:xfrm>
            <a:off x="94467" y="1344920"/>
            <a:ext cx="1195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</a:rPr>
              <a:t>In die opleiding/in dat beroep/in die context moet de leerling…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A8C02D8-6C52-4099-AF51-C4E8B6A46F00}"/>
              </a:ext>
            </a:extLst>
          </p:cNvPr>
          <p:cNvSpPr txBox="1"/>
          <p:nvPr/>
        </p:nvSpPr>
        <p:spPr>
          <a:xfrm>
            <a:off x="829558" y="1993951"/>
            <a:ext cx="109256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2800" b="1" dirty="0">
                <a:solidFill>
                  <a:srgbClr val="0070C0"/>
                </a:solidFill>
              </a:rPr>
              <a:t>het werk leuk vinden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>
                <a:solidFill>
                  <a:srgbClr val="0070C0"/>
                </a:solidFill>
              </a:rPr>
              <a:t>zijn kennis en vaardigheden optimaal kunnen ontplooien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>
                <a:solidFill>
                  <a:srgbClr val="0070C0"/>
                </a:solidFill>
              </a:rPr>
              <a:t>een volwaardig inkomen kunnen verwerven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>
                <a:solidFill>
                  <a:srgbClr val="0070C0"/>
                </a:solidFill>
              </a:rPr>
              <a:t>met aardige collega’s kunnen samenwerken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>
                <a:solidFill>
                  <a:srgbClr val="0070C0"/>
                </a:solidFill>
              </a:rPr>
              <a:t>ruimte overhouden voor gezin en vrije tijd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>
                <a:solidFill>
                  <a:srgbClr val="0070C0"/>
                </a:solidFill>
              </a:rPr>
              <a:t>een zinvolle bijdrage aan de maatschappij kunnen leveren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>
                <a:solidFill>
                  <a:srgbClr val="0070C0"/>
                </a:solidFill>
              </a:rPr>
              <a:t>zelfrespect en status kunnen genereren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>
                <a:solidFill>
                  <a:srgbClr val="0070C0"/>
                </a:solidFill>
              </a:rPr>
              <a:t>kunnen sparen voor de nodige voorzieningen ná zijn werkzame leven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>
                <a:solidFill>
                  <a:srgbClr val="0070C0"/>
                </a:solidFill>
              </a:rPr>
              <a:t>voldoende autonomie hebben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>
                <a:solidFill>
                  <a:srgbClr val="0070C0"/>
                </a:solidFill>
              </a:rPr>
              <a:t>het werk aankunnen, zich competent voelen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b="1" dirty="0">
                <a:solidFill>
                  <a:srgbClr val="0070C0"/>
                </a:solidFill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79387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46AAC5B-EC8E-42A1-804B-F8F02F28C5E0}"/>
              </a:ext>
            </a:extLst>
          </p:cNvPr>
          <p:cNvSpPr txBox="1"/>
          <p:nvPr/>
        </p:nvSpPr>
        <p:spPr>
          <a:xfrm>
            <a:off x="716449" y="682526"/>
            <a:ext cx="102092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</a:rPr>
              <a:t>Welk ‘</a:t>
            </a:r>
            <a:r>
              <a:rPr lang="nl-NL" sz="3200" b="1" dirty="0" err="1">
                <a:solidFill>
                  <a:srgbClr val="FF0000"/>
                </a:solidFill>
              </a:rPr>
              <a:t>why</a:t>
            </a:r>
            <a:r>
              <a:rPr lang="nl-NL" sz="3200" b="1" dirty="0">
                <a:solidFill>
                  <a:srgbClr val="FF0000"/>
                </a:solidFill>
              </a:rPr>
              <a:t>’ brengen wij de leerlingen over?</a:t>
            </a:r>
          </a:p>
          <a:p>
            <a:endParaRPr lang="nl-NL" sz="3200" b="1" dirty="0">
              <a:solidFill>
                <a:srgbClr val="0070C0"/>
              </a:solidFill>
            </a:endParaRPr>
          </a:p>
          <a:p>
            <a:endParaRPr lang="nl-NL" sz="3200" b="1" dirty="0">
              <a:solidFill>
                <a:srgbClr val="0070C0"/>
              </a:solidFill>
            </a:endParaRPr>
          </a:p>
          <a:p>
            <a:endParaRPr lang="nl-NL" sz="3200" b="1" dirty="0">
              <a:solidFill>
                <a:srgbClr val="0070C0"/>
              </a:solidFill>
            </a:endParaRPr>
          </a:p>
          <a:p>
            <a:endParaRPr lang="nl-NL" sz="3200" b="1" dirty="0">
              <a:solidFill>
                <a:srgbClr val="0070C0"/>
              </a:solidFill>
            </a:endParaRPr>
          </a:p>
          <a:p>
            <a:endParaRPr lang="nl-NL" sz="3200" b="1" dirty="0">
              <a:solidFill>
                <a:srgbClr val="0070C0"/>
              </a:solidFill>
            </a:endParaRPr>
          </a:p>
          <a:p>
            <a:endParaRPr lang="nl-NL" sz="3200" b="1" dirty="0">
              <a:solidFill>
                <a:srgbClr val="0070C0"/>
              </a:solidFill>
            </a:endParaRPr>
          </a:p>
          <a:p>
            <a:endParaRPr lang="nl-NL" sz="3200" b="1" dirty="0">
              <a:solidFill>
                <a:srgbClr val="0070C0"/>
              </a:solidFill>
            </a:endParaRPr>
          </a:p>
          <a:p>
            <a:endParaRPr lang="nl-NL" sz="3200" b="1" dirty="0">
              <a:solidFill>
                <a:srgbClr val="0070C0"/>
              </a:solidFill>
            </a:endParaRPr>
          </a:p>
          <a:p>
            <a:endParaRPr lang="nl-NL" sz="3200" b="1" dirty="0">
              <a:solidFill>
                <a:srgbClr val="FF0000"/>
              </a:solidFill>
            </a:endParaRPr>
          </a:p>
          <a:p>
            <a:r>
              <a:rPr lang="nl-NL" sz="3200" b="1" dirty="0">
                <a:solidFill>
                  <a:srgbClr val="FF0000"/>
                </a:solidFill>
              </a:rPr>
              <a:t>Welke van de door ons gevalideerde argumenten passen bij een opleiding/beroep in de techniek? </a:t>
            </a:r>
            <a:endParaRPr lang="nl-NL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Afbeeldingsresultaat voor golden circle">
            <a:extLst>
              <a:ext uri="{FF2B5EF4-FFF2-40B4-BE49-F238E27FC236}">
                <a16:creationId xmlns:a16="http://schemas.microsoft.com/office/drawing/2014/main" id="{2A3A33FE-EA92-4042-9D4C-B6A24CB60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436" y="1225334"/>
            <a:ext cx="3860345" cy="434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7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2498</TotalTime>
  <Words>564</Words>
  <Application>Microsoft Office PowerPoint</Application>
  <PresentationFormat>Breedbeeld</PresentationFormat>
  <Paragraphs>105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Wiel</dc:creator>
  <cp:lastModifiedBy>Evelien Veltman</cp:lastModifiedBy>
  <cp:revision>36</cp:revision>
  <dcterms:created xsi:type="dcterms:W3CDTF">2017-10-05T12:05:15Z</dcterms:created>
  <dcterms:modified xsi:type="dcterms:W3CDTF">2017-10-13T07:01:00Z</dcterms:modified>
</cp:coreProperties>
</file>