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8" r:id="rId2"/>
    <p:sldId id="354" r:id="rId3"/>
    <p:sldId id="355" r:id="rId4"/>
    <p:sldId id="356" r:id="rId5"/>
    <p:sldId id="357" r:id="rId6"/>
    <p:sldId id="362" r:id="rId7"/>
    <p:sldId id="363" r:id="rId8"/>
    <p:sldId id="358" r:id="rId9"/>
    <p:sldId id="359" r:id="rId10"/>
    <p:sldId id="360" r:id="rId11"/>
    <p:sldId id="361" r:id="rId12"/>
    <p:sldId id="364" r:id="rId13"/>
  </p:sldIdLst>
  <p:sldSz cx="9144000" cy="6858000" type="screen4x3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0">
          <p15:clr>
            <a:srgbClr val="A4A3A4"/>
          </p15:clr>
        </p15:guide>
        <p15:guide id="2" orient="horz" pos="2839">
          <p15:clr>
            <a:srgbClr val="A4A3A4"/>
          </p15:clr>
        </p15:guide>
        <p15:guide id="3" orient="horz" pos="2699">
          <p15:clr>
            <a:srgbClr val="A4A3A4"/>
          </p15:clr>
        </p15:guide>
        <p15:guide id="4" orient="horz" pos="1080">
          <p15:clr>
            <a:srgbClr val="A4A3A4"/>
          </p15:clr>
        </p15:guide>
        <p15:guide id="5" pos="1642">
          <p15:clr>
            <a:srgbClr val="A4A3A4"/>
          </p15:clr>
        </p15:guide>
        <p15:guide id="6" pos="13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34B"/>
    <a:srgbClr val="F04278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68750" autoAdjust="0"/>
  </p:normalViewPr>
  <p:slideViewPr>
    <p:cSldViewPr snapToObjects="1">
      <p:cViewPr varScale="1">
        <p:scale>
          <a:sx n="83" d="100"/>
          <a:sy n="83" d="100"/>
        </p:scale>
        <p:origin x="1387" y="53"/>
      </p:cViewPr>
      <p:guideLst>
        <p:guide orient="horz" pos="900"/>
        <p:guide orient="horz" pos="2839"/>
        <p:guide orient="horz" pos="2699"/>
        <p:guide orient="horz" pos="1080"/>
        <p:guide pos="1642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notesViewPr>
    <p:cSldViewPr snapToObjects="1">
      <p:cViewPr varScale="1">
        <p:scale>
          <a:sx n="80" d="100"/>
          <a:sy n="80" d="100"/>
        </p:scale>
        <p:origin x="-205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.schalk\Documents\1%20SLO\T&amp;T\Landelijke%20bijeenkomsten\2019-09-10%20Landelijke%20bijeenkomst\WS%20Opdrachten\Kaartjes%20categorie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.schalk\Documents\1%20SLO\T&amp;T\Landelijke%20bijeenkomsten\2019-09-10%20Landelijke%20bijeenkomst\WS%20Opdrachten\Kaartjes%20categorie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07-4B5A-9F2B-AF0F5FF913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07-4B5A-9F2B-AF0F5FF913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07-4B5A-9F2B-AF0F5FF913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07-4B5A-9F2B-AF0F5FF913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07-4B5A-9F2B-AF0F5FF913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07-4B5A-9F2B-AF0F5FF913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707-4B5A-9F2B-AF0F5FF913D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707-4B5A-9F2B-AF0F5FF913DD}"/>
              </c:ext>
            </c:extLst>
          </c:dPt>
          <c:dLbls>
            <c:dLbl>
              <c:idx val="1"/>
              <c:layout>
                <c:manualLayout>
                  <c:x val="0.18984547461368637"/>
                  <c:y val="-1.203913001644241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cap="none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409831221428448"/>
                      <c:h val="0.112996477843497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07-4B5A-9F2B-AF0F5FF913DD}"/>
                </c:ext>
              </c:extLst>
            </c:dLbl>
            <c:dLbl>
              <c:idx val="4"/>
              <c:layout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33434148546002"/>
                      <c:h val="0.112996477843497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07-4B5A-9F2B-AF0F5FF913DD}"/>
                </c:ext>
              </c:extLst>
            </c:dLbl>
            <c:dLbl>
              <c:idx val="5"/>
              <c:layout>
                <c:manualLayout>
                  <c:x val="-0.13686534216335541"/>
                  <c:y val="1.20391300164424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1200048669413"/>
                      <c:h val="0.112996477843497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707-4B5A-9F2B-AF0F5FF913DD}"/>
                </c:ext>
              </c:extLst>
            </c:dLbl>
            <c:dLbl>
              <c:idx val="6"/>
              <c:layout>
                <c:manualLayout>
                  <c:x val="6.6225165562912285E-3"/>
                  <c:y val="-3.31076075452166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568736854913"/>
                      <c:h val="0.112996477843497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707-4B5A-9F2B-AF0F5FF913DD}"/>
                </c:ext>
              </c:extLst>
            </c:dLbl>
            <c:dLbl>
              <c:idx val="7"/>
              <c:layout>
                <c:manualLayout>
                  <c:x val="0"/>
                  <c:y val="-0.12641086517264544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cap="none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531139733361144"/>
                      <c:h val="0.15169090529043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707-4B5A-9F2B-AF0F5FF913D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cap="none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'Schijf van zeven'!$A$1:$A$8</c:f>
              <c:strCache>
                <c:ptCount val="8"/>
                <c:pt idx="0">
                  <c:v>ALGEMENE VAARDIG-HEDEN</c:v>
                </c:pt>
                <c:pt idx="1">
                  <c:v>COMPETENTIES</c:v>
                </c:pt>
                <c:pt idx="2">
                  <c:v>KENNIS</c:v>
                </c:pt>
                <c:pt idx="3">
                  <c:v>LOB</c:v>
                </c:pt>
                <c:pt idx="4">
                  <c:v>BÈTAWERELDEN</c:v>
                </c:pt>
                <c:pt idx="5">
                  <c:v>TECHNOLOGIEËN</c:v>
                </c:pt>
                <c:pt idx="6">
                  <c:v>WERKVORMEN</c:v>
                </c:pt>
                <c:pt idx="7">
                  <c:v>BEOORDELINGSVORMEN</c:v>
                </c:pt>
              </c:strCache>
            </c:strRef>
          </c:cat>
          <c:val>
            <c:numRef>
              <c:f>'Schijf van zeven'!$B$1:$B$8</c:f>
              <c:numCache>
                <c:formatCode>General</c:formatCode>
                <c:ptCount val="8"/>
                <c:pt idx="0">
                  <c:v>10</c:v>
                </c:pt>
                <c:pt idx="1">
                  <c:v>25</c:v>
                </c:pt>
                <c:pt idx="2">
                  <c:v>5</c:v>
                </c:pt>
                <c:pt idx="3">
                  <c:v>15</c:v>
                </c:pt>
                <c:pt idx="4">
                  <c:v>10</c:v>
                </c:pt>
                <c:pt idx="5">
                  <c:v>15</c:v>
                </c:pt>
                <c:pt idx="6">
                  <c:v>15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707-4B5A-9F2B-AF0F5FF91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1B5F81-D0C4-438F-A45E-6F3F2E8C7EF7}" type="datetimeFigureOut">
              <a:rPr lang="nl-NL"/>
              <a:pPr>
                <a:defRPr/>
              </a:pPr>
              <a:t>10-9-2019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ED3D80-32B2-4421-B851-66DE5A4E75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856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6C2E8E-813B-42E8-A103-9C7F2D20019D}" type="datetimeFigureOut">
              <a:rPr lang="nl-NL"/>
              <a:pPr>
                <a:defRPr/>
              </a:pPr>
              <a:t>10-9-2019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26BFB7-4063-4CE5-B4D8-A47A48AFAF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43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65F04F4-95BD-4272-865A-84EA1999F739}" type="slidenum">
              <a:rPr lang="en-US">
                <a:latin typeface="Arial" charset="0"/>
                <a:ea typeface="Geneva"/>
                <a:cs typeface="Geneva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charset="0"/>
              <a:ea typeface="Geneva"/>
              <a:cs typeface="Geneva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76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64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384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28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24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782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Categorieën</a:t>
            </a:r>
            <a:r>
              <a:rPr lang="nl-NL" baseline="0" dirty="0" smtClean="0"/>
              <a:t> langslopen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89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438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246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45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63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 descr="RIMG0197_bew26x11geknip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7"/>
          <p:cNvSpPr/>
          <p:nvPr userDrawn="1"/>
        </p:nvSpPr>
        <p:spPr>
          <a:xfrm>
            <a:off x="0" y="3683000"/>
            <a:ext cx="9144000" cy="317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pic>
        <p:nvPicPr>
          <p:cNvPr id="6" name="Afbeelding 8" descr="SLO_logo_totaal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55750" y="868363"/>
            <a:ext cx="128905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9"/>
          <p:cNvSpPr/>
          <p:nvPr userDrawn="1"/>
        </p:nvSpPr>
        <p:spPr>
          <a:xfrm>
            <a:off x="2617788" y="3683000"/>
            <a:ext cx="6526212" cy="303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400" dirty="0"/>
          </a:p>
        </p:txBody>
      </p:sp>
      <p:sp>
        <p:nvSpPr>
          <p:cNvPr id="8" name="Rechthoek 11"/>
          <p:cNvSpPr/>
          <p:nvPr userDrawn="1"/>
        </p:nvSpPr>
        <p:spPr>
          <a:xfrm>
            <a:off x="2439988" y="3657600"/>
            <a:ext cx="51054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SLO </a:t>
            </a:r>
            <a:r>
              <a:rPr lang="nl-NL" sz="1200" dirty="0"/>
              <a:t>●</a:t>
            </a:r>
            <a:r>
              <a:rPr lang="nl-NL" sz="1400" dirty="0"/>
              <a:t> nationaal expertisecentrum leerplanontwikkeling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17788" y="1436533"/>
            <a:ext cx="6314545" cy="2348473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Arial"/>
                <a:cs typeface="Arial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2171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B638-7BA8-412A-B8C1-8F0222F7F007}" type="datetime1">
              <a:rPr lang="nl-NL" smtClean="0"/>
              <a:t>10-9-2019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F5AB-8131-4567-A2CF-8043729AD3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6569-53A2-4F98-9A9C-C4B5B3F7BFA0}" type="datetime1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64EA-A284-4325-9A35-EADDAED9E2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42F0-D55F-4BB8-9C75-B4E6ED015DF4}" type="datetime1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0969-EC73-48CC-98B2-65568684F1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8214-6F5D-4D53-BD9A-E41D76DAEE72}" type="datetime1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54A2-8CD7-48BE-B1C3-93A8E7BB8C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41ED-9692-4319-9DA5-A5DC8F394F46}" type="datetime1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6AFF-18A6-442E-91CF-5BAF5A1315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C9CB-AF7A-4186-BE1C-B33E1CA12FA1}" type="datetime1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C1E8-56F2-4E97-8C12-AB88B9B1F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EC7D-5886-4CF6-A79E-04304C357E6D}" type="datetime1">
              <a:rPr lang="nl-NL" smtClean="0"/>
              <a:t>10-9-2019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1F7E-948E-4D0F-8DBA-074E0FDBA1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8A7D-B343-4DF1-BD28-FF82EC303751}" type="datetime1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CD22-E47A-4091-A107-04B9D3A6EE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87B1-42C0-4265-B1AC-A72154FFDF23}" type="datetime1">
              <a:rPr lang="nl-NL" smtClean="0"/>
              <a:t>10-9-2019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080B-9C26-464D-80DD-2631BD033F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DEDB-A26D-42B9-B6F9-327FDCD2050E}" type="datetime1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9BAB-0B04-4C43-B760-9BB4FD3D0F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C78B-C694-4A40-B4E6-546C24C2A03A}" type="datetime1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8E03-2FA1-4377-94CA-0ED3EFC21F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80A41-9865-4C0E-8053-710DAC4054EA}" type="datetime1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C36A90-0E75-42A8-80F5-A8E69A437D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32" name="Afbeelding 9" descr="SL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5638" y="6270625"/>
            <a:ext cx="558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Eindtermoverzichten/2019-05-27%20Overzicht%20opdrachten%20verzamel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://handreikingschoolexamen.slo.n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handreikingschoolexamen.slo.nl/technologie-en-toepassing/Paginas/Deel-A.aspx" TargetMode="External"/><Relationship Id="rId7" Type="http://schemas.openxmlformats.org/officeDocument/2006/relationships/hyperlink" Target="http://handreikingschoolexamen.slo.nl/technologie-en-toepassing/Paginas/C5-betawerelden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ndreikingschoolexamen.slo.nl/technologie-en-toepassing/Paginas/Deel-D.aspx" TargetMode="External"/><Relationship Id="rId5" Type="http://schemas.openxmlformats.org/officeDocument/2006/relationships/hyperlink" Target="http://handreikingschoolexamen.slo.nl/technologie-en-toepassing/Paginas/Deel-C.aspx" TargetMode="External"/><Relationship Id="rId4" Type="http://schemas.openxmlformats.org/officeDocument/2006/relationships/hyperlink" Target="http://handreikingschoolexamen.slo.nl/technologie-en-toepassing/Paginas/Deel-B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7788" y="548680"/>
            <a:ext cx="6315075" cy="223224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l-NL" dirty="0" smtClean="0"/>
              <a:t>Is er een recept voor het maken van een T&amp;T-opdracht?</a:t>
            </a:r>
            <a:r>
              <a:rPr lang="nl-NL" b="0" dirty="0">
                <a:solidFill>
                  <a:srgbClr val="6D634B"/>
                </a:solidFill>
              </a:rPr>
              <a:t> </a:t>
            </a:r>
            <a:endParaRPr lang="en-GB" dirty="0" smtClean="0">
              <a:solidFill>
                <a:srgbClr val="6D634B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7788" y="4365625"/>
            <a:ext cx="5840412" cy="7921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1800" dirty="0" smtClean="0"/>
              <a:t>Monja Lize Antens </a:t>
            </a:r>
            <a:r>
              <a:rPr lang="en-GB" sz="1800" dirty="0" err="1" smtClean="0"/>
              <a:t>en</a:t>
            </a:r>
            <a:r>
              <a:rPr lang="en-GB" sz="1800" dirty="0" smtClean="0"/>
              <a:t> Herman Schalk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1400" dirty="0" smtClean="0"/>
              <a:t>Utrecht, 10 September 2019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723" y="5905500"/>
            <a:ext cx="188214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Aan de slag</a:t>
            </a:r>
            <a:r>
              <a:rPr lang="nl-NL" sz="3600" dirty="0">
                <a:solidFill>
                  <a:srgbClr val="CC0066"/>
                </a:solidFill>
              </a:rPr>
              <a:t> 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Maak groepjes van drie, liefst gemengd.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Er zijn acht opdrachten van opdrachtgevers, kies er één.</a:t>
            </a:r>
            <a:endParaRPr lang="nl-NL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Neem een set kaartjes (van de acht categorieën) mee.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Overleg en kies welke kaartjes in jullie </a:t>
            </a:r>
            <a:r>
              <a:rPr lang="nl-NL" sz="2800" dirty="0" err="1" smtClean="0"/>
              <a:t>leerlingopdracht</a:t>
            </a:r>
            <a:r>
              <a:rPr lang="nl-NL" sz="2800" dirty="0" smtClean="0"/>
              <a:t> komen. Vul dit in op het receptformulier.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Indien tijd over: schets een opzet hoe je de ingrediënten verwerkt tot een complete opdracht.</a:t>
            </a:r>
            <a:endParaRPr lang="nl-NL" sz="2400" dirty="0" smtClean="0"/>
          </a:p>
          <a:p>
            <a:pPr marL="914400" lvl="1" indent="-457200">
              <a:buFont typeface="+mj-lt"/>
              <a:buAutoNum type="arabicPeriod"/>
            </a:pPr>
            <a:endParaRPr lang="nl-NL" sz="2400" dirty="0" smtClean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3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Uitwisseling</a:t>
            </a:r>
            <a:r>
              <a:rPr lang="nl-NL" sz="3600" dirty="0">
                <a:solidFill>
                  <a:srgbClr val="CC0066"/>
                </a:solidFill>
              </a:rPr>
              <a:t> </a:t>
            </a:r>
            <a:r>
              <a:rPr lang="nl-NL" sz="3600" dirty="0" smtClean="0">
                <a:solidFill>
                  <a:srgbClr val="CC0066"/>
                </a:solidFill>
              </a:rPr>
              <a:t>en reflectie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Pitch jullie keuzes in 1 minuut</a:t>
            </a:r>
          </a:p>
          <a:p>
            <a:r>
              <a:rPr lang="nl-NL" sz="2800" dirty="0" smtClean="0"/>
              <a:t>Eenvoudig en voedzaam?</a:t>
            </a:r>
          </a:p>
          <a:p>
            <a:r>
              <a:rPr lang="nl-NL" sz="2800" dirty="0" smtClean="0"/>
              <a:t>Smakelijk?</a:t>
            </a:r>
          </a:p>
          <a:p>
            <a:r>
              <a:rPr lang="nl-NL" sz="2800" dirty="0" smtClean="0"/>
              <a:t>Hoe werkt deze aanpak?</a:t>
            </a:r>
          </a:p>
          <a:p>
            <a:r>
              <a:rPr lang="nl-NL" sz="2800" dirty="0"/>
              <a:t>Uiteindelijk willen we wel een </a:t>
            </a:r>
            <a:r>
              <a:rPr lang="nl-NL" sz="2800" dirty="0">
                <a:hlinkClick r:id="rId3" action="ppaction://hlinkfile"/>
              </a:rPr>
              <a:t>gebalanceerd </a:t>
            </a:r>
            <a:r>
              <a:rPr lang="nl-NL" sz="2800" dirty="0" smtClean="0">
                <a:hlinkClick r:id="rId3" action="ppaction://hlinkfile"/>
              </a:rPr>
              <a:t>dieet</a:t>
            </a:r>
            <a:endParaRPr lang="nl-NL" sz="2800" dirty="0" smtClean="0"/>
          </a:p>
          <a:p>
            <a:r>
              <a:rPr lang="nl-NL" sz="2800" dirty="0" smtClean="0"/>
              <a:t>We scannen en delen de </a:t>
            </a:r>
            <a:r>
              <a:rPr lang="nl-NL" sz="2800" dirty="0" smtClean="0"/>
              <a:t>recepten</a:t>
            </a:r>
          </a:p>
          <a:p>
            <a:endParaRPr lang="nl-NL" sz="2800" dirty="0"/>
          </a:p>
          <a:p>
            <a:r>
              <a:rPr lang="nl-NL" sz="2800" dirty="0" smtClean="0"/>
              <a:t>Tekst bij uitwerkingen ook in handreiking:</a:t>
            </a:r>
          </a:p>
          <a:p>
            <a:r>
              <a:rPr lang="nl-NL" sz="2800" smtClean="0">
                <a:hlinkClick r:id="rId4"/>
              </a:rPr>
              <a:t>http://handreikingschoolexamen.slo.nl/</a:t>
            </a:r>
            <a:r>
              <a:rPr lang="nl-NL" sz="2800" smtClean="0"/>
              <a:t>   </a:t>
            </a: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/>
          <a:lstStyle/>
          <a:p>
            <a:r>
              <a:rPr lang="nl-NL" sz="3600" dirty="0" smtClean="0">
                <a:solidFill>
                  <a:srgbClr val="CC0066"/>
                </a:solidFill>
              </a:rPr>
              <a:t>Succes!!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Een eenvoudige doch voedzame maaltijd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Eenvoudig</a:t>
            </a:r>
          </a:p>
          <a:p>
            <a:pPr lvl="1"/>
            <a:r>
              <a:rPr lang="nl-NL" sz="2400" dirty="0" smtClean="0"/>
              <a:t>geen bijzondere producten</a:t>
            </a:r>
          </a:p>
          <a:p>
            <a:pPr lvl="1"/>
            <a:r>
              <a:rPr lang="nl-NL" sz="2400" dirty="0"/>
              <a:t>g</a:t>
            </a:r>
            <a:r>
              <a:rPr lang="nl-NL" sz="2400" dirty="0" smtClean="0"/>
              <a:t>een ingewikkeld recept</a:t>
            </a:r>
          </a:p>
          <a:p>
            <a:r>
              <a:rPr lang="nl-NL" sz="2800" dirty="0" smtClean="0"/>
              <a:t>Voedzaam</a:t>
            </a:r>
          </a:p>
          <a:p>
            <a:pPr lvl="1"/>
            <a:r>
              <a:rPr lang="nl-NL" sz="2400" dirty="0" smtClean="0"/>
              <a:t>voldoende</a:t>
            </a:r>
          </a:p>
          <a:p>
            <a:pPr lvl="1"/>
            <a:r>
              <a:rPr lang="nl-NL" sz="2400" dirty="0"/>
              <a:t>g</a:t>
            </a:r>
            <a:r>
              <a:rPr lang="nl-NL" sz="2400" dirty="0" smtClean="0"/>
              <a:t>ebalanceerd qua ingrediënten</a:t>
            </a:r>
          </a:p>
          <a:p>
            <a:pPr lvl="1"/>
            <a:endParaRPr lang="nl-NL" sz="24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11179" b="13765"/>
          <a:stretch/>
        </p:blipFill>
        <p:spPr>
          <a:xfrm>
            <a:off x="5508104" y="1427563"/>
            <a:ext cx="273630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Schijf van vijf</a:t>
            </a:r>
            <a:endParaRPr lang="nl-NL" sz="3600" dirty="0">
              <a:solidFill>
                <a:srgbClr val="CC0066"/>
              </a:solidFill>
            </a:endParaRPr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72816"/>
            <a:ext cx="3456384" cy="3519740"/>
          </a:xfr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4" y="1436588"/>
            <a:ext cx="4159664" cy="41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Een opdracht voor T&amp;T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Eenvoudig</a:t>
            </a:r>
          </a:p>
          <a:p>
            <a:pPr lvl="1"/>
            <a:r>
              <a:rPr lang="nl-NL" sz="2400" dirty="0" smtClean="0"/>
              <a:t>geen bijzondere producten</a:t>
            </a:r>
          </a:p>
          <a:p>
            <a:pPr lvl="1"/>
            <a:r>
              <a:rPr lang="nl-NL" sz="2400" dirty="0"/>
              <a:t>g</a:t>
            </a:r>
            <a:r>
              <a:rPr lang="nl-NL" sz="2400" dirty="0" smtClean="0"/>
              <a:t>een ingewikkeld recept</a:t>
            </a:r>
          </a:p>
          <a:p>
            <a:r>
              <a:rPr lang="nl-NL" sz="2800" dirty="0" smtClean="0"/>
              <a:t>Voedzaam</a:t>
            </a:r>
          </a:p>
          <a:p>
            <a:pPr lvl="1"/>
            <a:r>
              <a:rPr lang="nl-NL" sz="2400" dirty="0" smtClean="0"/>
              <a:t>voldoende</a:t>
            </a:r>
          </a:p>
          <a:p>
            <a:pPr lvl="1"/>
            <a:r>
              <a:rPr lang="nl-NL" sz="2400" dirty="0"/>
              <a:t>g</a:t>
            </a:r>
            <a:r>
              <a:rPr lang="nl-NL" sz="2400" dirty="0" smtClean="0"/>
              <a:t>ebalanceerd qua ingrediënten</a:t>
            </a:r>
          </a:p>
          <a:p>
            <a:pPr lvl="1"/>
            <a:endParaRPr lang="nl-NL" sz="24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9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9048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Schijf van acht</a:t>
            </a:r>
            <a:endParaRPr lang="nl-NL" sz="3600" dirty="0">
              <a:solidFill>
                <a:srgbClr val="CC0066"/>
              </a:solidFill>
            </a:endParaRPr>
          </a:p>
        </p:txBody>
      </p:sp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39978"/>
              </p:ext>
            </p:extLst>
          </p:nvPr>
        </p:nvGraphicFramePr>
        <p:xfrm>
          <a:off x="1695450" y="1319213"/>
          <a:ext cx="5753100" cy="421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Examenprogramma T&amp;T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Het concept-examenprogramma is </a:t>
            </a:r>
            <a:r>
              <a:rPr lang="nl-NL" sz="2800" dirty="0"/>
              <a:t>opgedeeld in vier delen.</a:t>
            </a:r>
          </a:p>
          <a:p>
            <a:r>
              <a:rPr lang="nl-NL" sz="2800" dirty="0">
                <a:hlinkClick r:id="rId3"/>
              </a:rPr>
              <a:t>Deel A </a:t>
            </a:r>
            <a:r>
              <a:rPr lang="nl-NL" sz="2800" dirty="0"/>
              <a:t>- Algemene vaardigheden</a:t>
            </a:r>
          </a:p>
          <a:p>
            <a:r>
              <a:rPr lang="nl-NL" sz="2800" dirty="0">
                <a:hlinkClick r:id="rId4"/>
              </a:rPr>
              <a:t>Deel B</a:t>
            </a:r>
            <a:r>
              <a:rPr lang="nl-NL" sz="2800" dirty="0"/>
              <a:t> - Vakvaardigheden en competenties</a:t>
            </a:r>
          </a:p>
          <a:p>
            <a:r>
              <a:rPr lang="nl-NL" sz="2800" dirty="0">
                <a:hlinkClick r:id="rId5"/>
              </a:rPr>
              <a:t>Deel C</a:t>
            </a:r>
            <a:r>
              <a:rPr lang="nl-NL" sz="2800" dirty="0"/>
              <a:t> -</a:t>
            </a:r>
            <a:r>
              <a:rPr lang="nl-NL" sz="2800" dirty="0" smtClean="0"/>
              <a:t> Kennis</a:t>
            </a:r>
          </a:p>
          <a:p>
            <a:r>
              <a:rPr lang="nl-NL" sz="2800" dirty="0" smtClean="0">
                <a:hlinkClick r:id="rId6"/>
              </a:rPr>
              <a:t>Deel </a:t>
            </a:r>
            <a:r>
              <a:rPr lang="nl-NL" sz="2800" dirty="0">
                <a:hlinkClick r:id="rId6"/>
              </a:rPr>
              <a:t>D</a:t>
            </a:r>
            <a:r>
              <a:rPr lang="nl-NL" sz="2800" dirty="0"/>
              <a:t> - Loopbaanoriëntatie en </a:t>
            </a:r>
            <a:r>
              <a:rPr lang="nl-NL" sz="2800" dirty="0" smtClean="0"/>
              <a:t>–ontwikkeling (LOB)</a:t>
            </a:r>
          </a:p>
          <a:p>
            <a:endParaRPr lang="nl-NL" sz="2800" dirty="0"/>
          </a:p>
          <a:p>
            <a:r>
              <a:rPr lang="nl-NL" sz="2800" dirty="0">
                <a:hlinkClick r:id="rId7"/>
              </a:rPr>
              <a:t>Bètawerelden</a:t>
            </a:r>
            <a:endParaRPr lang="nl-NL" sz="28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2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Uitwerking</a:t>
            </a:r>
            <a:endParaRPr lang="nl-NL" sz="3600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Technologieën</a:t>
            </a:r>
          </a:p>
          <a:p>
            <a:r>
              <a:rPr lang="nl-NL" sz="2800" dirty="0" smtClean="0"/>
              <a:t>Werkvormen</a:t>
            </a:r>
          </a:p>
          <a:p>
            <a:r>
              <a:rPr lang="nl-NL" sz="2800" dirty="0" smtClean="0"/>
              <a:t>Beoordelingsvormen</a:t>
            </a:r>
            <a:endParaRPr lang="nl-NL" sz="2400" dirty="0" smtClean="0"/>
          </a:p>
          <a:p>
            <a:pPr lvl="1"/>
            <a:endParaRPr lang="nl-NL" sz="24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>
                <a:solidFill>
                  <a:srgbClr val="CC0066"/>
                </a:solidFill>
              </a:rPr>
              <a:t>Is er een recept voor het maken van een T&amp;T-opdracht? 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3917032"/>
          </a:xfrm>
        </p:spPr>
        <p:txBody>
          <a:bodyPr/>
          <a:lstStyle/>
          <a:p>
            <a:r>
              <a:rPr lang="nl-NL" sz="2800" dirty="0" smtClean="0"/>
              <a:t>Is er een recept voor ratatouille?</a:t>
            </a:r>
            <a:endParaRPr lang="nl-NL" sz="2400" dirty="0" smtClean="0"/>
          </a:p>
          <a:p>
            <a:r>
              <a:rPr lang="nl-NL" sz="2800" dirty="0" smtClean="0"/>
              <a:t>Er zijn vele wegen naar Rome</a:t>
            </a:r>
          </a:p>
          <a:p>
            <a:pPr lvl="1"/>
            <a:endParaRPr lang="nl-NL" sz="24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0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600" dirty="0" smtClean="0">
                <a:solidFill>
                  <a:srgbClr val="CC0066"/>
                </a:solidFill>
              </a:rPr>
              <a:t>We gaan kokkerellen</a:t>
            </a:r>
            <a:r>
              <a:rPr lang="nl-NL" sz="3600" dirty="0">
                <a:solidFill>
                  <a:srgbClr val="CC0066"/>
                </a:solidFill>
              </a:rPr>
              <a:t> 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We gaan uit van een opdrachtgever met een vraag/opdracht</a:t>
            </a:r>
            <a:endParaRPr lang="nl-NL" sz="2400" dirty="0" smtClean="0"/>
          </a:p>
          <a:p>
            <a:r>
              <a:rPr lang="nl-NL" sz="2800" dirty="0" smtClean="0"/>
              <a:t>We kiezen ingrediënten, uit elke schijf minstens één</a:t>
            </a:r>
          </a:p>
          <a:p>
            <a:r>
              <a:rPr lang="nl-NL" sz="2800" dirty="0" smtClean="0"/>
              <a:t>Wij zijn thuiskoks, vindingrijk en pragmatisch</a:t>
            </a:r>
          </a:p>
          <a:p>
            <a:pPr lvl="1"/>
            <a:endParaRPr lang="nl-NL" sz="2400" dirty="0" smtClean="0"/>
          </a:p>
          <a:p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91" y="6144584"/>
            <a:ext cx="1409709" cy="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Presentatie_01_mage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Presentatie_01_magenta</Template>
  <TotalTime>2743</TotalTime>
  <Words>295</Words>
  <Application>Microsoft Office PowerPoint</Application>
  <PresentationFormat>Diavoorstelling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Geneva</vt:lpstr>
      <vt:lpstr>Presentatie_01_magenta</vt:lpstr>
      <vt:lpstr>Is er een recept voor het maken van een T&amp;T-opdracht? </vt:lpstr>
      <vt:lpstr>Een eenvoudige doch voedzame maaltijd</vt:lpstr>
      <vt:lpstr>Schijf van vijf</vt:lpstr>
      <vt:lpstr>Een opdracht voor T&amp;T</vt:lpstr>
      <vt:lpstr>PowerPoint-presentatie</vt:lpstr>
      <vt:lpstr>Examenprogramma T&amp;T</vt:lpstr>
      <vt:lpstr>Uitwerking</vt:lpstr>
      <vt:lpstr>Is er een recept voor het maken van een T&amp;T-opdracht? </vt:lpstr>
      <vt:lpstr>We gaan kokkerellen </vt:lpstr>
      <vt:lpstr>Aan de slag </vt:lpstr>
      <vt:lpstr>Uitwisseling en reflectie</vt:lpstr>
      <vt:lpstr>Succes!!</vt:lpstr>
    </vt:vector>
  </TitlesOfParts>
  <Company>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Monique van der Hoeven</dc:creator>
  <cp:lastModifiedBy>Herman Schalk</cp:lastModifiedBy>
  <cp:revision>131</cp:revision>
  <cp:lastPrinted>2014-05-15T11:22:51Z</cp:lastPrinted>
  <dcterms:created xsi:type="dcterms:W3CDTF">2013-08-30T10:05:42Z</dcterms:created>
  <dcterms:modified xsi:type="dcterms:W3CDTF">2019-09-10T15:29:59Z</dcterms:modified>
</cp:coreProperties>
</file>