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96" r:id="rId1"/>
  </p:sldMasterIdLst>
  <p:notesMasterIdLst>
    <p:notesMasterId r:id="rId23"/>
  </p:notesMasterIdLst>
  <p:handoutMasterIdLst>
    <p:handoutMasterId r:id="rId24"/>
  </p:handoutMasterIdLst>
  <p:sldIdLst>
    <p:sldId id="258" r:id="rId2"/>
    <p:sldId id="263" r:id="rId3"/>
    <p:sldId id="276" r:id="rId4"/>
    <p:sldId id="281" r:id="rId5"/>
    <p:sldId id="282" r:id="rId6"/>
    <p:sldId id="288" r:id="rId7"/>
    <p:sldId id="267" r:id="rId8"/>
    <p:sldId id="291" r:id="rId9"/>
    <p:sldId id="289" r:id="rId10"/>
    <p:sldId id="300" r:id="rId11"/>
    <p:sldId id="290" r:id="rId12"/>
    <p:sldId id="292" r:id="rId13"/>
    <p:sldId id="293" r:id="rId14"/>
    <p:sldId id="294" r:id="rId15"/>
    <p:sldId id="301" r:id="rId16"/>
    <p:sldId id="295" r:id="rId17"/>
    <p:sldId id="298" r:id="rId18"/>
    <p:sldId id="302" r:id="rId19"/>
    <p:sldId id="303" r:id="rId20"/>
    <p:sldId id="287" r:id="rId21"/>
    <p:sldId id="299" r:id="rId22"/>
  </p:sldIdLst>
  <p:sldSz cx="12192000" cy="6858000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0" autoAdjust="0"/>
    <p:restoredTop sz="89311" autoAdjust="0"/>
  </p:normalViewPr>
  <p:slideViewPr>
    <p:cSldViewPr snapToGrid="0" showGuides="1">
      <p:cViewPr varScale="1">
        <p:scale>
          <a:sx n="57" d="100"/>
          <a:sy n="57" d="100"/>
        </p:scale>
        <p:origin x="904" y="4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85" d="100"/>
        <a:sy n="85" d="100"/>
      </p:scale>
      <p:origin x="0" y="-2554"/>
    </p:cViewPr>
  </p:sorterViewPr>
  <p:notesViewPr>
    <p:cSldViewPr snapToGrid="0" showGuides="1">
      <p:cViewPr varScale="1">
        <p:scale>
          <a:sx n="79" d="100"/>
          <a:sy n="79" d="100"/>
        </p:scale>
        <p:origin x="249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06F081-8781-4431-8FD4-2CF608CD7C47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6E42EF-B2A2-4428-A098-E6934E2840B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6190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6CA47C-B7FD-4BE9-B0E6-81BA758D95F2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85598"/>
            <a:ext cx="5444490" cy="3915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3716F0-385D-4F6E-BE54-A09D410D24C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426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3716F0-385D-4F6E-BE54-A09D410D24C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8466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Hier</a:t>
            </a:r>
            <a:r>
              <a:rPr lang="en-US" dirty="0"/>
              <a:t> de </a:t>
            </a:r>
            <a:r>
              <a:rPr lang="en-US" dirty="0" err="1"/>
              <a:t>keuze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pseudocode </a:t>
            </a:r>
            <a:r>
              <a:rPr lang="en-US" dirty="0" err="1"/>
              <a:t>en</a:t>
            </a:r>
            <a:r>
              <a:rPr lang="en-US" dirty="0"/>
              <a:t> flowcharts </a:t>
            </a:r>
            <a:r>
              <a:rPr lang="en-US" dirty="0" err="1"/>
              <a:t>uitleggen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3716F0-385D-4F6E-BE54-A09D410D24C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771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4343400"/>
            <a:ext cx="10363200" cy="1975104"/>
          </a:xfrm>
        </p:spPr>
        <p:txBody>
          <a:bodyPr/>
          <a:lstStyle>
            <a:lvl1pPr marR="9144" algn="l">
              <a:defRPr sz="4000" b="1" cap="all" spc="0" baseline="0">
                <a:solidFill>
                  <a:schemeClr val="tx2"/>
                </a:solidFill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2834640"/>
            <a:ext cx="103632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accent3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24136-D290-48F3-A182-4C46BEB5146B}" type="datetime1">
              <a:rPr lang="en-US" smtClean="0"/>
              <a:t>6/12/2019</a:t>
            </a:fld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474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7D44C-38B1-4D0F-9006-D5774F331095}" type="datetime1">
              <a:rPr lang="en-US" smtClean="0"/>
              <a:t>6/12/2019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444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641600" cy="5851525"/>
          </a:xfrm>
        </p:spPr>
        <p:txBody>
          <a:bodyPr vert="eaVert"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0"/>
            <a:ext cx="78232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518A-FD4F-4358-B95B-9DB5A17160FB}" type="datetime1">
              <a:rPr lang="en-US" smtClean="0"/>
              <a:t>6/12/2019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569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A9F4F-03AD-4497-A65D-076601BD41D2}" type="datetime1">
              <a:rPr lang="en-US" smtClean="0"/>
              <a:t>6/12/2019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787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536" y="512064"/>
            <a:ext cx="10875264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536" y="1351672"/>
            <a:ext cx="7624064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BF3AC-A781-43AA-8BD5-B12F49168B94}" type="datetime1">
              <a:rPr lang="en-US" smtClean="0"/>
              <a:t>6/12/2019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061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2064"/>
            <a:ext cx="109728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9125" y="17705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7125" y="17705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56A41-C91B-43FF-9881-F5DA9878418F}" type="datetime1">
              <a:rPr lang="en-US" smtClean="0"/>
              <a:t>6/12/2019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fld id="{401CF334-2D5C-4859-84A6-CA7E6E43FAE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503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099" y="512064"/>
            <a:ext cx="103632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09750"/>
            <a:ext cx="5386917" cy="639762"/>
          </a:xfrm>
        </p:spPr>
        <p:txBody>
          <a:bodyPr anchor="ctr"/>
          <a:lstStyle>
            <a:lvl1pPr marL="73152" indent="0" algn="l">
              <a:buNone/>
              <a:defRPr sz="2400" b="0">
                <a:solidFill>
                  <a:schemeClr val="accent3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459037"/>
            <a:ext cx="5386917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09750"/>
            <a:ext cx="5389033" cy="639762"/>
          </a:xfrm>
        </p:spPr>
        <p:txBody>
          <a:bodyPr anchor="ctr"/>
          <a:lstStyle>
            <a:lvl1pPr marL="73152" indent="0">
              <a:buNone/>
              <a:defRPr sz="2400" b="0">
                <a:solidFill>
                  <a:schemeClr val="accent3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59037"/>
            <a:ext cx="5389033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7AA76-41EE-4C13-950E-E611B8B8FC52}" type="datetime1">
              <a:rPr lang="en-US" smtClean="0"/>
              <a:t>6/12/2019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fld id="{401CF334-2D5C-4859-84A6-CA7E6E43FAE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466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2064"/>
            <a:ext cx="103632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07A26-E7BC-4498-97E4-87AF12377CA9}" type="datetime1">
              <a:rPr lang="en-US" smtClean="0"/>
              <a:t>6/12/2019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fld id="{401CF334-2D5C-4859-84A6-CA7E6E43FAE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11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A4171-1117-4486-993C-35A7470D8847}" type="datetime1">
              <a:rPr lang="en-US" smtClean="0"/>
              <a:t>6/12/2019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fld id="{401CF334-2D5C-4859-84A6-CA7E6E43FAE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593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109728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435100"/>
            <a:ext cx="33528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0" y="1435100"/>
            <a:ext cx="73152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4CB8-1563-4663-81DB-74EB416C19BE}" type="datetime1">
              <a:rPr lang="en-US" smtClean="0"/>
              <a:t>6/12/2019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fld id="{401CF334-2D5C-4859-84A6-CA7E6E43FAE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287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490709" y="0"/>
            <a:ext cx="1170432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484260" y="1885028"/>
            <a:ext cx="11710163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1219200" y="441252"/>
            <a:ext cx="9144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490709" y="1893781"/>
            <a:ext cx="1170432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1219200" y="1150144"/>
            <a:ext cx="9144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55499"/>
            <a:ext cx="7416800" cy="365125"/>
          </a:xfrm>
        </p:spPr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636000" y="55499"/>
            <a:ext cx="2844800" cy="365125"/>
          </a:xfrm>
        </p:spPr>
        <p:txBody>
          <a:bodyPr/>
          <a:lstStyle/>
          <a:p>
            <a:fld id="{0C6724CE-2468-448B-87C1-A92EDD78369B}" type="datetime1">
              <a:rPr lang="en-US" smtClean="0"/>
              <a:t>6/12/2019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480800" y="55499"/>
            <a:ext cx="609600" cy="365125"/>
          </a:xfrm>
        </p:spPr>
        <p:txBody>
          <a:bodyPr/>
          <a:lstStyle>
            <a:lvl1pPr>
              <a:defRPr sz="1100"/>
            </a:lvl1pPr>
          </a:lstStyle>
          <a:p>
            <a:fld id="{401CF334-2D5C-4859-84A6-CA7E6E43FAE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924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19200" y="512064"/>
            <a:ext cx="103632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19200" y="1783560"/>
            <a:ext cx="103632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416676"/>
            <a:ext cx="74168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r>
              <a:rPr lang="en-US" dirty="0"/>
              <a:t>Add a footer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6360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CD11720-76E7-46E6-B0AA-057287C42052}" type="datetime1">
              <a:rPr lang="en-US" smtClean="0"/>
              <a:t>6/12/2019</a:t>
            </a:fld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1480800" y="64166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01CF334-2D5C-4859-84A6-CA7E6E43FAEB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0654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mailto:c.koppe@uu.n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course.cs.ru.nl/greenfoot/flowchart/flowcharttool.html" TargetMode="External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KeuzeTHEMA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“</a:t>
            </a:r>
            <a:r>
              <a:rPr lang="en-US" dirty="0" err="1"/>
              <a:t>Algoritmiek</a:t>
            </a:r>
            <a:r>
              <a:rPr lang="en-US" dirty="0"/>
              <a:t>, </a:t>
            </a:r>
            <a:r>
              <a:rPr lang="en-US" dirty="0" err="1"/>
              <a:t>Berekenbaarheid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Logica</a:t>
            </a:r>
            <a:r>
              <a:rPr lang="en-US" dirty="0"/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Christian Köppe, Jacqueline Nijenhuis-Voogt, Jacco Gnodde, Renske Weeda</a:t>
            </a:r>
          </a:p>
        </p:txBody>
      </p:sp>
    </p:spTree>
    <p:extLst>
      <p:ext uri="{BB962C8B-B14F-4D97-AF65-F5344CB8AC3E}">
        <p14:creationId xmlns:p14="http://schemas.microsoft.com/office/powerpoint/2010/main" val="1766948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37B1E-2206-42CD-AE81-8D0062F2C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Leerdoelen</a:t>
            </a:r>
            <a:r>
              <a:rPr lang="en-US" dirty="0"/>
              <a:t> </a:t>
            </a:r>
            <a:r>
              <a:rPr lang="en-US" dirty="0" err="1"/>
              <a:t>Logica</a:t>
            </a:r>
            <a:r>
              <a:rPr lang="en-US" dirty="0"/>
              <a:t>: basis (2)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93A066-2739-4EB8-823A-16951431D1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7910" y="1426463"/>
            <a:ext cx="11290852" cy="5125411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nl-NL" sz="2400" dirty="0"/>
              <a:t>Logische schakelingen:</a:t>
            </a:r>
          </a:p>
          <a:p>
            <a:pPr lvl="1" fontAlgn="base"/>
            <a:r>
              <a:rPr lang="nl-NL" sz="2000" dirty="0"/>
              <a:t>Beschrijft het gedrag van een gegeven schakeling die bestaat uit schakelaars, NIET-poorten, OF-poorten, AND-poorten en XOR-poorten.</a:t>
            </a:r>
          </a:p>
          <a:p>
            <a:pPr lvl="1" fontAlgn="base"/>
            <a:r>
              <a:rPr lang="nl-NL" sz="2000" dirty="0"/>
              <a:t>Maakt een schakeling die bestaat uit schakelaars, NIET-poorten, OF-poorten, AND-poorten en XOR-poorten die voldoet aan de beschrijving van een gewenst gedrag.</a:t>
            </a:r>
          </a:p>
          <a:p>
            <a:pPr marL="68580" indent="0">
              <a:buNone/>
            </a:pPr>
            <a:r>
              <a:rPr lang="nl-NL" sz="2400" dirty="0"/>
              <a:t/>
            </a:r>
            <a:br>
              <a:rPr lang="nl-NL" sz="2400" dirty="0"/>
            </a:br>
            <a:r>
              <a:rPr lang="nl-NL" sz="2400" dirty="0"/>
              <a:t>Verzamelingen:</a:t>
            </a:r>
          </a:p>
          <a:p>
            <a:pPr lvl="1" fontAlgn="base"/>
            <a:r>
              <a:rPr lang="nl-NL" sz="2000" dirty="0"/>
              <a:t>Selecteert een deelverzameling van een omvattende verzameling op basis van een gegeven expressie.</a:t>
            </a:r>
          </a:p>
          <a:p>
            <a:pPr marL="68580" indent="0">
              <a:buNone/>
            </a:pPr>
            <a:r>
              <a:rPr lang="nl-NL" sz="2400" dirty="0"/>
              <a:t/>
            </a:r>
            <a:br>
              <a:rPr lang="nl-NL" sz="2400" dirty="0"/>
            </a:br>
            <a:r>
              <a:rPr lang="nl-NL" sz="2400" dirty="0"/>
              <a:t>Notaties:</a:t>
            </a:r>
          </a:p>
          <a:p>
            <a:pPr lvl="1" fontAlgn="base"/>
            <a:r>
              <a:rPr lang="nl-NL" sz="2000" dirty="0"/>
              <a:t>Maakt gebruik van waarheidstabellen om het gedrag van logische expressies uit de drukken.</a:t>
            </a:r>
          </a:p>
          <a:p>
            <a:pPr lvl="1" fontAlgn="base"/>
            <a:r>
              <a:rPr lang="nl-NL" sz="2000" dirty="0"/>
              <a:t>Maakt gebruik van </a:t>
            </a:r>
            <a:r>
              <a:rPr lang="nl-NL" sz="2000" dirty="0" err="1"/>
              <a:t>Venn</a:t>
            </a:r>
            <a:r>
              <a:rPr lang="nl-NL" sz="2000" dirty="0"/>
              <a:t> Diagrammen om te laten zien wat het effect is van logische expressies op verzamelingen.</a:t>
            </a:r>
          </a:p>
          <a:p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1136060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7B633-8C6F-440E-AC49-E41638587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Leerdoelen</a:t>
            </a:r>
            <a:r>
              <a:rPr lang="en-US" dirty="0"/>
              <a:t> </a:t>
            </a:r>
            <a:r>
              <a:rPr lang="en-US" dirty="0" err="1"/>
              <a:t>Logica</a:t>
            </a:r>
            <a:r>
              <a:rPr lang="en-US" dirty="0"/>
              <a:t>: </a:t>
            </a:r>
            <a:r>
              <a:rPr lang="en-US" dirty="0" err="1"/>
              <a:t>verdieping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D568DD-CEF9-4E79-B727-E86589EEE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8741" y="1574358"/>
            <a:ext cx="10723659" cy="4781202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nl-NL" sz="2800" dirty="0"/>
              <a:t>Evalueren van logische expressies:</a:t>
            </a:r>
          </a:p>
          <a:p>
            <a:pPr lvl="1" fontAlgn="base"/>
            <a:r>
              <a:rPr lang="nl-NL" sz="2400" dirty="0"/>
              <a:t>Evalueert systematisch (al dan niet samengestelde) logische expressies die een implicatie bevatten.</a:t>
            </a:r>
          </a:p>
          <a:p>
            <a:pPr lvl="1" fontAlgn="base"/>
            <a:r>
              <a:rPr lang="nl-NL" sz="2400" dirty="0"/>
              <a:t>Evalueert systematisch (al dan niet samengestelde) logische expressies die een dubbele implicatie bevatten.</a:t>
            </a:r>
          </a:p>
          <a:p>
            <a:pPr marL="68580" indent="0">
              <a:buNone/>
            </a:pPr>
            <a:r>
              <a:rPr lang="nl-NL" sz="2800" dirty="0"/>
              <a:t/>
            </a:r>
            <a:br>
              <a:rPr lang="nl-NL" sz="2800" dirty="0"/>
            </a:br>
            <a:r>
              <a:rPr lang="nl-NL" sz="2800" dirty="0"/>
              <a:t>Opstellen van een logische expressie en verzamelingen:</a:t>
            </a:r>
          </a:p>
          <a:p>
            <a:pPr lvl="1" fontAlgn="base"/>
            <a:r>
              <a:rPr lang="nl-NL" sz="2400" dirty="0"/>
              <a:t>Stelt een expressie op waarmee een specifieke deelverzameling van een omvattende verzameling wordt aangeduid.</a:t>
            </a:r>
          </a:p>
          <a:p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4252796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37B1E-2206-42CD-AE81-8D0062F2C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Leerdoelen</a:t>
            </a:r>
            <a:r>
              <a:rPr lang="en-US" dirty="0"/>
              <a:t> </a:t>
            </a:r>
            <a:r>
              <a:rPr lang="en-US" dirty="0" err="1"/>
              <a:t>Algoritmiek</a:t>
            </a:r>
            <a:r>
              <a:rPr lang="en-US" dirty="0"/>
              <a:t>: basis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93A066-2739-4EB8-823A-16951431D1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7910" y="1426464"/>
            <a:ext cx="10914490" cy="4929096"/>
          </a:xfrm>
        </p:spPr>
        <p:txBody>
          <a:bodyPr>
            <a:normAutofit fontScale="92500"/>
          </a:bodyPr>
          <a:lstStyle/>
          <a:p>
            <a:pPr marL="68580" indent="0" fontAlgn="base">
              <a:lnSpc>
                <a:spcPct val="120000"/>
              </a:lnSpc>
              <a:buNone/>
            </a:pPr>
            <a:r>
              <a:rPr lang="nl-NL" sz="2400" dirty="0"/>
              <a:t>B5: Beschrijft verschillende zoek- en sorteer-algoritmen en past deze toe op kleine input-sets.</a:t>
            </a:r>
          </a:p>
          <a:p>
            <a:pPr marL="68580" indent="0" fontAlgn="base">
              <a:lnSpc>
                <a:spcPct val="120000"/>
              </a:lnSpc>
              <a:buNone/>
            </a:pPr>
            <a:r>
              <a:rPr lang="nl-NL" sz="2400" dirty="0"/>
              <a:t>B6: Vergelijkt van gegeven algoritmes de complexiteit op empirisch niveau.</a:t>
            </a:r>
          </a:p>
          <a:p>
            <a:pPr marL="68580" indent="0" fontAlgn="base">
              <a:lnSpc>
                <a:spcPct val="120000"/>
              </a:lnSpc>
              <a:buNone/>
            </a:pPr>
            <a:r>
              <a:rPr lang="nl-NL" sz="2400" dirty="0"/>
              <a:t>B7: Herkent en benoemt klassieke ‘moeilijke’ (onhandelbare) problemen.</a:t>
            </a:r>
          </a:p>
          <a:p>
            <a:pPr marL="68580" indent="0" fontAlgn="base">
              <a:lnSpc>
                <a:spcPct val="120000"/>
              </a:lnSpc>
              <a:buNone/>
            </a:pPr>
            <a:r>
              <a:rPr lang="nl-NL" sz="2400" dirty="0"/>
              <a:t>B8: Karakteriseert en relateert berekeningen op verschillende abstractieniveaus.</a:t>
            </a:r>
          </a:p>
          <a:p>
            <a:pPr marL="68580" indent="0" fontAlgn="base">
              <a:lnSpc>
                <a:spcPct val="120000"/>
              </a:lnSpc>
              <a:buNone/>
            </a:pPr>
            <a:r>
              <a:rPr lang="nl-NL" sz="2400" dirty="0"/>
              <a:t>B9: Beschrijft de eigenschappen van standard algoritmes voor lineaire arrays. </a:t>
            </a:r>
          </a:p>
          <a:p>
            <a:pPr marL="68580" indent="0" fontAlgn="base">
              <a:lnSpc>
                <a:spcPct val="120000"/>
              </a:lnSpc>
              <a:buNone/>
            </a:pPr>
            <a:r>
              <a:rPr lang="nl-NL" sz="2400" dirty="0"/>
              <a:t>B10: Redeneert over de efficiëntie van een algoritme voor een gegeven probleem, onderscheid tussen acceptabele en niet acceptabele looptijd, vergelijkt de efficiëntie met een alternatief correct algoritme voor hetzelfde probleem.</a:t>
            </a:r>
          </a:p>
        </p:txBody>
      </p:sp>
    </p:spTree>
    <p:extLst>
      <p:ext uri="{BB962C8B-B14F-4D97-AF65-F5344CB8AC3E}">
        <p14:creationId xmlns:p14="http://schemas.microsoft.com/office/powerpoint/2010/main" val="3208114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7B633-8C6F-440E-AC49-E41638587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Leerdoelen</a:t>
            </a:r>
            <a:r>
              <a:rPr lang="en-US" dirty="0"/>
              <a:t> </a:t>
            </a:r>
            <a:r>
              <a:rPr lang="en-US" dirty="0" err="1"/>
              <a:t>Algoritmiek</a:t>
            </a:r>
            <a:r>
              <a:rPr lang="en-US" dirty="0"/>
              <a:t>: </a:t>
            </a:r>
            <a:r>
              <a:rPr lang="en-US" dirty="0" err="1"/>
              <a:t>verdieping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D568DD-CEF9-4E79-B727-E86589EEE5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68580" indent="0" fontAlgn="base">
              <a:buNone/>
            </a:pPr>
            <a:r>
              <a:rPr lang="nl-NL" sz="2800" dirty="0"/>
              <a:t>V11: Vergelijkt van gegeven algoritmes de complexiteit op formeel niveau.</a:t>
            </a:r>
          </a:p>
          <a:p>
            <a:pPr marL="68580" indent="0" fontAlgn="base">
              <a:buNone/>
            </a:pPr>
            <a:r>
              <a:rPr lang="nl-NL" sz="2800" dirty="0"/>
              <a:t>V12: Breid een bestaande implementatie van een (zoek-)algoritme uit of past deze aan, onderzoekt empirisch de effecten van de aanpassing.</a:t>
            </a:r>
          </a:p>
          <a:p>
            <a:pPr marL="68580" indent="0" fontAlgn="base">
              <a:buNone/>
            </a:pPr>
            <a:r>
              <a:rPr lang="nl-NL" sz="2800" dirty="0"/>
              <a:t>V13: Maakt een weloverwogen keuze voor een geschikte datastructuur gezien een probleem/oplossingsrichting.</a:t>
            </a:r>
          </a:p>
          <a:p>
            <a:pPr marL="68580" indent="0" fontAlgn="base">
              <a:buNone/>
            </a:pPr>
            <a:r>
              <a:rPr lang="nl-NL" sz="2800" dirty="0"/>
              <a:t>V14: Ontwerpt een oplossing voor een probleem dat afhangt van kleinere instanties van hetzelfde probleem (recursie, VWO-level).</a:t>
            </a:r>
          </a:p>
          <a:p>
            <a:pPr marL="68580" indent="0" fontAlgn="base">
              <a:buNone/>
            </a:pPr>
            <a:r>
              <a:rPr lang="nl-NL" sz="2800" dirty="0"/>
              <a:t>V15: Herkent en benoemt klassieke onberekenbare problemen.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2901263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CF0CF6-467F-405C-8620-7E81DBE35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Specifieke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lesplanning</a:t>
            </a:r>
            <a:r>
              <a:rPr lang="en-US" dirty="0"/>
              <a:t> (1)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E669A5-8082-4C4A-BF41-D9D32EADD5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783560"/>
            <a:ext cx="3780503" cy="457200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2000" dirty="0" err="1"/>
              <a:t>Voorbeeld</a:t>
            </a:r>
            <a:r>
              <a:rPr lang="en-US" sz="2000" dirty="0"/>
              <a:t> </a:t>
            </a:r>
            <a:r>
              <a:rPr lang="en-US" sz="2000" dirty="0" err="1"/>
              <a:t>algoritmiek</a:t>
            </a:r>
            <a:endParaRPr lang="en-US" sz="2000" dirty="0"/>
          </a:p>
          <a:p>
            <a:pPr>
              <a:buFontTx/>
              <a:buChar char="-"/>
            </a:pPr>
            <a:r>
              <a:rPr lang="en-US" sz="2000" dirty="0"/>
              <a:t>6 </a:t>
            </a:r>
            <a:r>
              <a:rPr lang="en-US" sz="2000" dirty="0" err="1"/>
              <a:t>weken</a:t>
            </a:r>
            <a:r>
              <a:rPr lang="en-US" sz="2000" dirty="0"/>
              <a:t> (+-)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893C767-8435-4163-B21B-504743EDF2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7861" y="151449"/>
            <a:ext cx="6334539" cy="6555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455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CF0CF6-467F-405C-8620-7E81DBE35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Specifieke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lesplanning</a:t>
            </a:r>
            <a:r>
              <a:rPr lang="en-US" dirty="0"/>
              <a:t> (2)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E669A5-8082-4C4A-BF41-D9D32EADD5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783560"/>
            <a:ext cx="3780503" cy="457200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2000" dirty="0" err="1"/>
              <a:t>Voorbeeld</a:t>
            </a:r>
            <a:r>
              <a:rPr lang="en-US" sz="2000" dirty="0"/>
              <a:t> </a:t>
            </a:r>
            <a:r>
              <a:rPr lang="en-US" sz="2000" dirty="0" err="1"/>
              <a:t>algoritmiek</a:t>
            </a:r>
            <a:endParaRPr lang="en-US" sz="2000" dirty="0"/>
          </a:p>
          <a:p>
            <a:pPr>
              <a:buFontTx/>
              <a:buChar char="-"/>
            </a:pPr>
            <a:r>
              <a:rPr lang="en-US" sz="2000" dirty="0"/>
              <a:t>6 </a:t>
            </a:r>
            <a:r>
              <a:rPr lang="en-US" sz="2000" dirty="0" err="1"/>
              <a:t>weken</a:t>
            </a:r>
            <a:r>
              <a:rPr lang="en-US" sz="2000" dirty="0"/>
              <a:t> (+-)</a:t>
            </a:r>
          </a:p>
          <a:p>
            <a:pPr marL="68580" indent="0">
              <a:buNone/>
            </a:pPr>
            <a:endParaRPr lang="en-US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F6B148F-BCE6-459C-8E55-CC67458941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8085" y="422794"/>
            <a:ext cx="7072113" cy="5923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147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0911C-DAF6-4CE4-8EB4-1FFFF7F40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leveren</a:t>
            </a:r>
            <a:r>
              <a:rPr lang="en-US" dirty="0"/>
              <a:t> </a:t>
            </a:r>
            <a:r>
              <a:rPr lang="en-US" dirty="0" err="1"/>
              <a:t>materiaal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B41AA8-C24F-4583-8441-43FDE5FDFF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Reader (</a:t>
            </a:r>
            <a:r>
              <a:rPr lang="en-US" dirty="0" err="1"/>
              <a:t>theorie</a:t>
            </a:r>
            <a:r>
              <a:rPr lang="en-US" dirty="0"/>
              <a:t>/</a:t>
            </a:r>
            <a:r>
              <a:rPr lang="en-US" dirty="0" err="1"/>
              <a:t>uitleg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werkopdrachten</a:t>
            </a:r>
            <a:r>
              <a:rPr lang="en-US" dirty="0"/>
              <a:t>)</a:t>
            </a:r>
          </a:p>
          <a:p>
            <a:r>
              <a:rPr lang="en-US" dirty="0" err="1"/>
              <a:t>Docentenhandleiding</a:t>
            </a:r>
            <a:r>
              <a:rPr lang="en-US" dirty="0"/>
              <a:t> (</a:t>
            </a:r>
            <a:r>
              <a:rPr lang="en-US" dirty="0" err="1"/>
              <a:t>achtergrondinfo</a:t>
            </a:r>
            <a:r>
              <a:rPr lang="en-US" dirty="0"/>
              <a:t>/</a:t>
            </a:r>
            <a:r>
              <a:rPr lang="en-US" dirty="0" err="1"/>
              <a:t>leerdoelen</a:t>
            </a:r>
            <a:r>
              <a:rPr lang="en-US" dirty="0"/>
              <a:t>, links </a:t>
            </a:r>
            <a:r>
              <a:rPr lang="en-US" dirty="0" err="1"/>
              <a:t>naar</a:t>
            </a:r>
            <a:r>
              <a:rPr lang="en-US" dirty="0"/>
              <a:t> films/tools, info over unplugged </a:t>
            </a:r>
            <a:r>
              <a:rPr lang="en-US" dirty="0" err="1"/>
              <a:t>activiteiten</a:t>
            </a:r>
            <a:r>
              <a:rPr lang="en-US" dirty="0"/>
              <a:t>, </a:t>
            </a:r>
            <a:r>
              <a:rPr lang="en-US" dirty="0" err="1"/>
              <a:t>uitwerkingen</a:t>
            </a:r>
            <a:r>
              <a:rPr lang="en-US" dirty="0"/>
              <a:t> van </a:t>
            </a:r>
            <a:r>
              <a:rPr lang="en-US" dirty="0" err="1"/>
              <a:t>opdrachten</a:t>
            </a:r>
            <a:r>
              <a:rPr lang="en-US" dirty="0"/>
              <a:t> etc.) </a:t>
            </a:r>
          </a:p>
          <a:p>
            <a:endParaRPr lang="en-US" dirty="0"/>
          </a:p>
          <a:p>
            <a:r>
              <a:rPr lang="en-US" i="1" dirty="0" err="1"/>
              <a:t>Vraag</a:t>
            </a:r>
            <a:r>
              <a:rPr lang="en-US" i="1" dirty="0"/>
              <a:t>: </a:t>
            </a:r>
            <a:r>
              <a:rPr lang="en-US" i="1" dirty="0" err="1"/>
              <a:t>ook</a:t>
            </a:r>
            <a:r>
              <a:rPr lang="en-US" i="1" dirty="0"/>
              <a:t> </a:t>
            </a:r>
            <a:r>
              <a:rPr lang="en-US" i="1" dirty="0" err="1"/>
              <a:t>geschikt</a:t>
            </a:r>
            <a:r>
              <a:rPr lang="en-US" i="1" dirty="0"/>
              <a:t> </a:t>
            </a:r>
            <a:r>
              <a:rPr lang="en-US" i="1" dirty="0" err="1"/>
              <a:t>voor</a:t>
            </a:r>
            <a:r>
              <a:rPr lang="en-US" i="1" dirty="0"/>
              <a:t> </a:t>
            </a:r>
            <a:r>
              <a:rPr lang="en-US" i="1" dirty="0" err="1"/>
              <a:t>zelfstudie</a:t>
            </a:r>
            <a:r>
              <a:rPr lang="en-US" i="1" dirty="0"/>
              <a:t>?</a:t>
            </a:r>
            <a:endParaRPr lang="nl-NL" i="1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35166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83B39-C17B-4C2F-8291-381AAD369A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Voorbeeld</a:t>
            </a:r>
            <a:r>
              <a:rPr lang="en-US" dirty="0"/>
              <a:t> les 1 (work in progress…)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A79972-3151-414F-BF20-54083B9E5A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EB67836-32BF-4C4F-A497-105046A6AB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3279" y="1327868"/>
            <a:ext cx="5465396" cy="520015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7144A20-38F2-45D4-B547-3C67DCAF9356}"/>
              </a:ext>
            </a:extLst>
          </p:cNvPr>
          <p:cNvSpPr txBox="1"/>
          <p:nvPr/>
        </p:nvSpPr>
        <p:spPr>
          <a:xfrm>
            <a:off x="8110330" y="6483980"/>
            <a:ext cx="4667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docentenhandleiding</a:t>
            </a:r>
            <a:endParaRPr lang="nl-NL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F81DE71-3FB6-48EE-A1AF-AF9C2C9CA5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357" y="1327868"/>
            <a:ext cx="5913412" cy="520015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AB9C2A1-A910-4E60-9ADC-F79A67AA4705}"/>
              </a:ext>
            </a:extLst>
          </p:cNvPr>
          <p:cNvSpPr txBox="1"/>
          <p:nvPr/>
        </p:nvSpPr>
        <p:spPr>
          <a:xfrm>
            <a:off x="2672962" y="6515785"/>
            <a:ext cx="4667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reader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0270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C837F-39CE-48D6-93CF-A3E404DB3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Voorbeeld</a:t>
            </a:r>
            <a:r>
              <a:rPr lang="en-US" dirty="0"/>
              <a:t> Unplugged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BAB3A8-D1D7-40C1-8532-280B4B6720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8166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A133D-F144-48A9-838D-A8BC55302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Logica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6C9F90-F2B6-4AD1-9711-8EF317BD03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2914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D7F80-DCFD-4424-83F7-37388AD8D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Status </a:t>
            </a:r>
            <a:r>
              <a:rPr lang="en-US" dirty="0" err="1"/>
              <a:t>ontwikkeling</a:t>
            </a:r>
            <a:endParaRPr lang="nl-NL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06BF34E-3851-4717-BD60-457AEB9D3D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432" y="1295853"/>
            <a:ext cx="4266294" cy="4266294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91D0FBF-7675-4DED-9881-7B3BB44DD819}"/>
              </a:ext>
            </a:extLst>
          </p:cNvPr>
          <p:cNvSpPr txBox="1"/>
          <p:nvPr/>
        </p:nvSpPr>
        <p:spPr>
          <a:xfrm>
            <a:off x="1083338" y="5562147"/>
            <a:ext cx="65872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dirty="0"/>
              <a:t>https://www.cd-hoerspiele.de/drei-fragezeichen-190.html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63F12E8-2215-4904-8F36-DA89FC68127F}"/>
              </a:ext>
            </a:extLst>
          </p:cNvPr>
          <p:cNvSpPr txBox="1"/>
          <p:nvPr/>
        </p:nvSpPr>
        <p:spPr>
          <a:xfrm>
            <a:off x="7286517" y="2625214"/>
            <a:ext cx="165100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/>
              <a:t>!!?</a:t>
            </a:r>
            <a:endParaRPr lang="nl-NL" sz="8800" b="1" dirty="0"/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D41C786A-6F31-45F4-8C45-9AC215CD5BCE}"/>
              </a:ext>
            </a:extLst>
          </p:cNvPr>
          <p:cNvSpPr/>
          <p:nvPr/>
        </p:nvSpPr>
        <p:spPr>
          <a:xfrm>
            <a:off x="5692847" y="3006546"/>
            <a:ext cx="1356601" cy="7374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0629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/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3F4C6-4E68-4C71-8C24-0AE33978D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</a:t>
            </a:r>
            <a:r>
              <a:rPr lang="en-US" dirty="0" err="1"/>
              <a:t>vragen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0F4E6C-13F3-4F09-B3A3-5BD30ED61E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Omvang</a:t>
            </a:r>
            <a:r>
              <a:rPr lang="en-US" dirty="0"/>
              <a:t> </a:t>
            </a:r>
            <a:r>
              <a:rPr lang="en-US" dirty="0" err="1"/>
              <a:t>keuzethema</a:t>
            </a:r>
            <a:endParaRPr lang="en-US" dirty="0"/>
          </a:p>
          <a:p>
            <a:pPr lvl="1"/>
            <a:r>
              <a:rPr lang="en-US" dirty="0" err="1"/>
              <a:t>Groter</a:t>
            </a:r>
            <a:r>
              <a:rPr lang="en-US" dirty="0"/>
              <a:t> </a:t>
            </a:r>
            <a:r>
              <a:rPr lang="en-US" dirty="0" err="1"/>
              <a:t>maken</a:t>
            </a:r>
            <a:r>
              <a:rPr lang="en-US" dirty="0"/>
              <a:t> </a:t>
            </a:r>
            <a:r>
              <a:rPr lang="en-US" dirty="0" err="1"/>
              <a:t>zodat</a:t>
            </a:r>
            <a:r>
              <a:rPr lang="en-US" dirty="0"/>
              <a:t> </a:t>
            </a:r>
            <a:r>
              <a:rPr lang="en-US" dirty="0" err="1"/>
              <a:t>meer</a:t>
            </a:r>
            <a:r>
              <a:rPr lang="en-US" dirty="0"/>
              <a:t> </a:t>
            </a:r>
            <a:r>
              <a:rPr lang="en-US" dirty="0" err="1"/>
              <a:t>ruimte</a:t>
            </a:r>
            <a:r>
              <a:rPr lang="en-US" dirty="0"/>
              <a:t> </a:t>
            </a:r>
            <a:r>
              <a:rPr lang="en-US" dirty="0" err="1"/>
              <a:t>komt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bijv</a:t>
            </a:r>
            <a:r>
              <a:rPr lang="en-US" dirty="0"/>
              <a:t> </a:t>
            </a:r>
            <a:r>
              <a:rPr lang="en-US" dirty="0" err="1"/>
              <a:t>ook</a:t>
            </a:r>
            <a:r>
              <a:rPr lang="en-US" dirty="0"/>
              <a:t> </a:t>
            </a:r>
            <a:r>
              <a:rPr lang="en-US" dirty="0" err="1"/>
              <a:t>maatschappelijke</a:t>
            </a:r>
            <a:r>
              <a:rPr lang="en-US" dirty="0"/>
              <a:t> </a:t>
            </a:r>
            <a:r>
              <a:rPr lang="en-US" dirty="0" err="1"/>
              <a:t>aspecten</a:t>
            </a:r>
            <a:r>
              <a:rPr lang="en-US" dirty="0"/>
              <a:t>/</a:t>
            </a:r>
            <a:r>
              <a:rPr lang="en-US" dirty="0" err="1"/>
              <a:t>grote</a:t>
            </a:r>
            <a:r>
              <a:rPr lang="en-US" dirty="0"/>
              <a:t> </a:t>
            </a:r>
            <a:r>
              <a:rPr lang="en-US" dirty="0" err="1"/>
              <a:t>algoritmes</a:t>
            </a:r>
            <a:r>
              <a:rPr lang="en-US" dirty="0"/>
              <a:t> (Google etc.)?</a:t>
            </a:r>
          </a:p>
          <a:p>
            <a:r>
              <a:rPr lang="en-US" dirty="0" err="1"/>
              <a:t>Toetsing</a:t>
            </a:r>
            <a:endParaRPr lang="en-US" dirty="0"/>
          </a:p>
          <a:p>
            <a:r>
              <a:rPr lang="en-US" dirty="0" err="1"/>
              <a:t>Vertaalslag</a:t>
            </a:r>
            <a:r>
              <a:rPr lang="en-US" dirty="0"/>
              <a:t> </a:t>
            </a:r>
            <a:r>
              <a:rPr lang="en-US" dirty="0" err="1"/>
              <a:t>naar</a:t>
            </a:r>
            <a:r>
              <a:rPr lang="en-US" dirty="0"/>
              <a:t> </a:t>
            </a:r>
            <a:r>
              <a:rPr lang="en-US" dirty="0" err="1"/>
              <a:t>implementatie</a:t>
            </a:r>
            <a:endParaRPr lang="en-US" dirty="0"/>
          </a:p>
          <a:p>
            <a:pPr lvl="1"/>
            <a:r>
              <a:rPr lang="en-US" dirty="0" err="1"/>
              <a:t>Niet</a:t>
            </a:r>
            <a:r>
              <a:rPr lang="en-US" dirty="0"/>
              <a:t> in </a:t>
            </a:r>
            <a:r>
              <a:rPr lang="en-US" dirty="0" err="1"/>
              <a:t>opdracht</a:t>
            </a:r>
            <a:r>
              <a:rPr lang="en-US" dirty="0"/>
              <a:t> SLO, maar </a:t>
            </a:r>
            <a:r>
              <a:rPr lang="en-US" dirty="0" err="1"/>
              <a:t>misschien</a:t>
            </a:r>
            <a:r>
              <a:rPr lang="en-US" dirty="0"/>
              <a:t> </a:t>
            </a:r>
            <a:r>
              <a:rPr lang="en-US" dirty="0" err="1"/>
              <a:t>wel</a:t>
            </a:r>
            <a:r>
              <a:rPr lang="en-US" dirty="0"/>
              <a:t> </a:t>
            </a:r>
            <a:r>
              <a:rPr lang="en-US" dirty="0" err="1"/>
              <a:t>handig</a:t>
            </a:r>
            <a:r>
              <a:rPr lang="en-US" dirty="0"/>
              <a:t>?</a:t>
            </a:r>
          </a:p>
          <a:p>
            <a:r>
              <a:rPr lang="en-US" dirty="0" err="1"/>
              <a:t>Relatie</a:t>
            </a:r>
            <a:r>
              <a:rPr lang="en-US" dirty="0"/>
              <a:t> met </a:t>
            </a:r>
            <a:r>
              <a:rPr lang="en-US" dirty="0" err="1"/>
              <a:t>wiskunde</a:t>
            </a:r>
            <a:r>
              <a:rPr lang="en-US" dirty="0"/>
              <a:t> C/D</a:t>
            </a:r>
          </a:p>
          <a:p>
            <a:r>
              <a:rPr lang="en-US" dirty="0" err="1"/>
              <a:t>Algoritmes</a:t>
            </a:r>
            <a:r>
              <a:rPr lang="en-US" dirty="0"/>
              <a:t> of </a:t>
            </a:r>
            <a:r>
              <a:rPr lang="en-US" dirty="0" err="1"/>
              <a:t>Algoritmen</a:t>
            </a:r>
            <a:r>
              <a:rPr lang="en-US" dirty="0"/>
              <a:t>???</a:t>
            </a:r>
          </a:p>
        </p:txBody>
      </p:sp>
    </p:spTree>
    <p:extLst>
      <p:ext uri="{BB962C8B-B14F-4D97-AF65-F5344CB8AC3E}">
        <p14:creationId xmlns:p14="http://schemas.microsoft.com/office/powerpoint/2010/main" val="3387487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A3119-94BC-48A9-8088-F60196215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A5F231-DA98-4B37-A895-6397AFC61E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3" y="1783560"/>
            <a:ext cx="11736125" cy="4572000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en-US" sz="9600" dirty="0"/>
              <a:t>BEDANKT!</a:t>
            </a:r>
          </a:p>
          <a:p>
            <a:pPr marL="68580" indent="0" algn="ctr">
              <a:buNone/>
            </a:pPr>
            <a:r>
              <a:rPr lang="en-US" sz="4400" dirty="0" err="1"/>
              <a:t>Opmerkingen</a:t>
            </a:r>
            <a:r>
              <a:rPr lang="en-US" sz="4400" dirty="0"/>
              <a:t>? </a:t>
            </a:r>
            <a:r>
              <a:rPr lang="en-US" sz="4400" dirty="0" err="1"/>
              <a:t>Vragen</a:t>
            </a:r>
            <a:r>
              <a:rPr lang="en-US" sz="4400" dirty="0"/>
              <a:t>? Feedback? </a:t>
            </a:r>
            <a:r>
              <a:rPr lang="en-US" sz="4400" dirty="0" err="1"/>
              <a:t>Ideeën</a:t>
            </a:r>
            <a:r>
              <a:rPr lang="en-US" sz="4400" dirty="0"/>
              <a:t>?</a:t>
            </a:r>
          </a:p>
          <a:p>
            <a:pPr marL="68580" indent="0" algn="ctr">
              <a:buNone/>
            </a:pPr>
            <a:r>
              <a:rPr lang="en-US" sz="4400" dirty="0"/>
              <a:t>=&gt; </a:t>
            </a:r>
            <a:r>
              <a:rPr lang="en-US" sz="4400" dirty="0">
                <a:hlinkClick r:id="rId2"/>
              </a:rPr>
              <a:t>c.koppe@uu.nl</a:t>
            </a:r>
            <a:r>
              <a:rPr lang="en-US" sz="4400" dirty="0"/>
              <a:t> (Christian Köppe)</a:t>
            </a:r>
            <a:endParaRPr lang="nl-NL" sz="4400" dirty="0"/>
          </a:p>
        </p:txBody>
      </p:sp>
    </p:spTree>
    <p:extLst>
      <p:ext uri="{BB962C8B-B14F-4D97-AF65-F5344CB8AC3E}">
        <p14:creationId xmlns:p14="http://schemas.microsoft.com/office/powerpoint/2010/main" val="623061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7E087-527A-4E0A-A9DC-CDD570F02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876" y="512064"/>
            <a:ext cx="10922524" cy="914400"/>
          </a:xfrm>
        </p:spPr>
        <p:txBody>
          <a:bodyPr/>
          <a:lstStyle/>
          <a:p>
            <a:r>
              <a:rPr lang="en-US" dirty="0" err="1"/>
              <a:t>Waarop</a:t>
            </a:r>
            <a:r>
              <a:rPr lang="en-US" dirty="0"/>
              <a:t> </a:t>
            </a:r>
            <a:r>
              <a:rPr lang="en-US" dirty="0" err="1"/>
              <a:t>kunnen</a:t>
            </a:r>
            <a:r>
              <a:rPr lang="en-US" dirty="0"/>
              <a:t> we </a:t>
            </a:r>
            <a:r>
              <a:rPr lang="en-US" dirty="0" err="1"/>
              <a:t>voortbouwen</a:t>
            </a:r>
            <a:r>
              <a:rPr lang="en-US" dirty="0"/>
              <a:t>?</a:t>
            </a:r>
            <a:endParaRPr lang="nl-NL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41C3E8D-519A-48FF-9C2E-AE842DFA54A5}"/>
              </a:ext>
            </a:extLst>
          </p:cNvPr>
          <p:cNvSpPr txBox="1">
            <a:spLocks/>
          </p:cNvSpPr>
          <p:nvPr/>
        </p:nvSpPr>
        <p:spPr>
          <a:xfrm>
            <a:off x="1219200" y="1783560"/>
            <a:ext cx="103632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411480" indent="-342900" algn="l" rtl="0" eaLnBrk="1" latinLnBrk="0" hangingPunct="1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0664" indent="-28575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/>
              <a:buChar char="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1872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3"/>
              <a:buChar char="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13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99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19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3976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 err="1"/>
              <a:t>Kernprogramma</a:t>
            </a:r>
            <a:r>
              <a:rPr lang="en-US" dirty="0"/>
              <a:t>! </a:t>
            </a:r>
            <a:endParaRPr lang="nl-NL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26FC9C5-23E3-426B-B5A3-727EAD2306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32" y="2392887"/>
            <a:ext cx="7567316" cy="375698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9103BA3-96D8-46BA-A859-70F2BF3299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6470" y="1426464"/>
            <a:ext cx="5498968" cy="311460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F402CF7-B2B2-4AC0-BB76-4EC4A3A7957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6470" y="4635217"/>
            <a:ext cx="5498968" cy="2185204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51CD5B-425E-456C-A9BD-8DDCE378AC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83939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F2A30-4485-480F-A4C2-18B5B7964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Instapniveau</a:t>
            </a:r>
            <a:r>
              <a:rPr lang="en-US" dirty="0"/>
              <a:t> (</a:t>
            </a:r>
            <a:r>
              <a:rPr lang="en-US" dirty="0" err="1"/>
              <a:t>voorkennis</a:t>
            </a:r>
            <a:r>
              <a:rPr lang="en-US" dirty="0"/>
              <a:t>)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7C558D-3F59-4EF9-9FD9-A9415D096C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nl-NL" dirty="0"/>
              <a:t>1)     Traceert en redeneert over een algoritme en het gedrag van deze gegeven een set van invoeren.</a:t>
            </a:r>
          </a:p>
          <a:p>
            <a:pPr marL="68580" indent="0">
              <a:buNone/>
            </a:pPr>
            <a:r>
              <a:rPr lang="nl-NL" dirty="0"/>
              <a:t>2)	Werkt een oplossingsrichting voor een probleem uit tot een algoritme.</a:t>
            </a:r>
          </a:p>
          <a:p>
            <a:pPr marL="68580" indent="0">
              <a:buNone/>
            </a:pPr>
            <a:r>
              <a:rPr lang="nl-NL" dirty="0"/>
              <a:t>3)	Herkent standard algoritmes en past deze toe.</a:t>
            </a:r>
          </a:p>
          <a:p>
            <a:pPr marL="68580" indent="0">
              <a:buNone/>
            </a:pPr>
            <a:r>
              <a:rPr lang="nl-NL" dirty="0"/>
              <a:t>4)	Onderzoekt de correctheid en efficiëntie van eigen of standaard algoritmes (</a:t>
            </a:r>
            <a:r>
              <a:rPr lang="nl-NL" dirty="0" err="1"/>
              <a:t>bijv</a:t>
            </a:r>
            <a:r>
              <a:rPr lang="nl-NL" dirty="0"/>
              <a:t> zoeken, sorteren, </a:t>
            </a:r>
            <a:r>
              <a:rPr lang="nl-NL" dirty="0" err="1"/>
              <a:t>graph</a:t>
            </a:r>
            <a:r>
              <a:rPr lang="nl-NL" dirty="0"/>
              <a:t>, min, max, </a:t>
            </a:r>
            <a:r>
              <a:rPr lang="nl-NL" dirty="0" err="1"/>
              <a:t>count</a:t>
            </a:r>
            <a:r>
              <a:rPr lang="nl-NL" dirty="0"/>
              <a:t>), onderzoekt correctheid en efficiëntie van een digitaal artefact op basis van de onderliggende algoritme.</a:t>
            </a:r>
          </a:p>
        </p:txBody>
      </p:sp>
    </p:spTree>
    <p:extLst>
      <p:ext uri="{BB962C8B-B14F-4D97-AF65-F5344CB8AC3E}">
        <p14:creationId xmlns:p14="http://schemas.microsoft.com/office/powerpoint/2010/main" val="1176591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FB4B3-4F21-43F8-A110-25F316F43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 0: Intro/</a:t>
            </a:r>
            <a:r>
              <a:rPr lang="en-US" dirty="0" err="1"/>
              <a:t>herhaling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E5C56C-D8C1-4CE1-B819-B438EB8A81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783560"/>
            <a:ext cx="10363200" cy="4572000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U</a:t>
            </a:r>
            <a:r>
              <a:rPr lang="nl-NL" dirty="0" err="1"/>
              <a:t>itgebreide</a:t>
            </a:r>
            <a:r>
              <a:rPr lang="nl-NL" dirty="0"/>
              <a:t> info in bijlage reader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DE7FE3C-1C86-4043-8E6B-719F17B2E6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321" y="1783560"/>
            <a:ext cx="5338979" cy="357240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1156A21-3BCA-45B2-8227-EEB668A5BF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5102" y="186266"/>
            <a:ext cx="3949577" cy="6485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05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34F36-49B6-4D8E-AD53-AEFDFC8CC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Tooling</a:t>
            </a:r>
            <a:endParaRPr lang="nl-NL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3825066-41E8-425D-9327-4D9FE1268F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7267" y="1426464"/>
            <a:ext cx="2319772" cy="2154767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74732A96-92CC-47A2-8A88-0F44A8E25F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r>
              <a:rPr lang="nl-NL" sz="2800" dirty="0">
                <a:hlinkClick r:id="rId3"/>
              </a:rPr>
              <a:t>http://course.cs.ru.nl/greenfoot/flowchart/flowcharttool.html</a:t>
            </a:r>
            <a:endParaRPr lang="nl-NL" sz="2800" dirty="0"/>
          </a:p>
          <a:p>
            <a:r>
              <a:rPr lang="en-US" sz="2800" dirty="0"/>
              <a:t>M</a:t>
            </a:r>
            <a:r>
              <a:rPr lang="nl-NL" sz="2800" dirty="0" err="1"/>
              <a:t>MLogic</a:t>
            </a:r>
            <a:r>
              <a:rPr lang="nl-NL" sz="2800" dirty="0"/>
              <a:t> (Freeware, moet geïnstalleerd worden)</a:t>
            </a:r>
            <a:endParaRPr lang="en-US" sz="2800" dirty="0"/>
          </a:p>
          <a:p>
            <a:endParaRPr lang="nl-NL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534D205-2C3D-4F29-B7C8-5AC2D580C1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67278" y="2091267"/>
            <a:ext cx="5127343" cy="1783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696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22608-F512-47EC-A02A-523CB6C58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/>
              <a:t>Waar</a:t>
            </a:r>
            <a:r>
              <a:rPr lang="en-US" sz="3600" dirty="0"/>
              <a:t> </a:t>
            </a:r>
            <a:r>
              <a:rPr lang="en-US" sz="3600" dirty="0" err="1"/>
              <a:t>gaat</a:t>
            </a:r>
            <a:r>
              <a:rPr lang="en-US" sz="3600" dirty="0"/>
              <a:t> het </a:t>
            </a:r>
            <a:r>
              <a:rPr lang="en-US" sz="3600" dirty="0" err="1"/>
              <a:t>naartoe</a:t>
            </a:r>
            <a:r>
              <a:rPr lang="en-US" sz="3600" dirty="0"/>
              <a:t>?</a:t>
            </a:r>
            <a:endParaRPr lang="nl-NL" sz="36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5043C6F-6382-4DE4-9151-04853E4FD8F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203" y="1293404"/>
            <a:ext cx="10261594" cy="4414033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DD68FEE-7DE6-4E7A-99F3-2C695FEEA6D5}"/>
              </a:ext>
            </a:extLst>
          </p:cNvPr>
          <p:cNvSpPr txBox="1"/>
          <p:nvPr/>
        </p:nvSpPr>
        <p:spPr>
          <a:xfrm>
            <a:off x="1117600" y="5926667"/>
            <a:ext cx="706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Doelgroep</a:t>
            </a:r>
            <a:r>
              <a:rPr lang="en-US" dirty="0"/>
              <a:t>: V5/6 </a:t>
            </a:r>
            <a:r>
              <a:rPr lang="en-US" dirty="0" err="1"/>
              <a:t>en</a:t>
            </a:r>
            <a:r>
              <a:rPr lang="en-US" dirty="0"/>
              <a:t> H5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24843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70F7E-66A5-4CC3-8850-7DE31323D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Globale</a:t>
            </a:r>
            <a:r>
              <a:rPr lang="en-US" dirty="0"/>
              <a:t> </a:t>
            </a:r>
            <a:r>
              <a:rPr lang="en-US" dirty="0" err="1"/>
              <a:t>indeling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5241DB-C2CF-443F-B06C-2E160B6690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CE62D8D-4516-4332-B584-3452983F88DF}"/>
              </a:ext>
            </a:extLst>
          </p:cNvPr>
          <p:cNvSpPr/>
          <p:nvPr/>
        </p:nvSpPr>
        <p:spPr>
          <a:xfrm>
            <a:off x="1769533" y="1905000"/>
            <a:ext cx="8864600" cy="24553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C67F303-048C-4FB1-AC8C-E7767A91D253}"/>
              </a:ext>
            </a:extLst>
          </p:cNvPr>
          <p:cNvCxnSpPr/>
          <p:nvPr/>
        </p:nvCxnSpPr>
        <p:spPr>
          <a:xfrm>
            <a:off x="4868334" y="1905000"/>
            <a:ext cx="0" cy="245533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0FDFD720-32FB-4ABF-AC34-2D41CD90F17F}"/>
              </a:ext>
            </a:extLst>
          </p:cNvPr>
          <p:cNvSpPr txBox="1"/>
          <p:nvPr/>
        </p:nvSpPr>
        <p:spPr>
          <a:xfrm>
            <a:off x="2209800" y="2678373"/>
            <a:ext cx="27685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LOGICA</a:t>
            </a:r>
            <a:endParaRPr lang="nl-NL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1BA074A-0FE2-477E-9FC8-8A3209356512}"/>
              </a:ext>
            </a:extLst>
          </p:cNvPr>
          <p:cNvSpPr txBox="1"/>
          <p:nvPr/>
        </p:nvSpPr>
        <p:spPr>
          <a:xfrm>
            <a:off x="5143500" y="2370596"/>
            <a:ext cx="52154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ALGORITMIEK EN</a:t>
            </a:r>
          </a:p>
          <a:p>
            <a:r>
              <a:rPr lang="en-US" sz="4000" dirty="0"/>
              <a:t>BEREKENBAARHEID</a:t>
            </a:r>
            <a:endParaRPr lang="nl-NL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15B28A9-9D1F-41EB-A9AB-37DD6D0C352A}"/>
              </a:ext>
            </a:extLst>
          </p:cNvPr>
          <p:cNvSpPr txBox="1"/>
          <p:nvPr/>
        </p:nvSpPr>
        <p:spPr>
          <a:xfrm>
            <a:off x="2887131" y="4478038"/>
            <a:ext cx="1413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 SLU</a:t>
            </a:r>
            <a:endParaRPr lang="nl-NL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BE24F97-E0EA-43BF-BF6C-0515569EBB68}"/>
              </a:ext>
            </a:extLst>
          </p:cNvPr>
          <p:cNvSpPr txBox="1"/>
          <p:nvPr/>
        </p:nvSpPr>
        <p:spPr>
          <a:xfrm>
            <a:off x="7374465" y="4532763"/>
            <a:ext cx="1413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40 SLU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11866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37B1E-2206-42CD-AE81-8D0062F2C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Leerdoelen</a:t>
            </a:r>
            <a:r>
              <a:rPr lang="en-US" dirty="0"/>
              <a:t> </a:t>
            </a:r>
            <a:r>
              <a:rPr lang="en-US" dirty="0" err="1"/>
              <a:t>Logica</a:t>
            </a:r>
            <a:r>
              <a:rPr lang="en-US" dirty="0"/>
              <a:t>: basis (1)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93A066-2739-4EB8-823A-16951431D1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7910" y="1426463"/>
            <a:ext cx="11290852" cy="5125411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nl-NL" sz="2400" dirty="0"/>
              <a:t>Evalueren van logische expressies:</a:t>
            </a:r>
          </a:p>
          <a:p>
            <a:pPr lvl="1" fontAlgn="base"/>
            <a:r>
              <a:rPr lang="nl-NL" sz="2000" dirty="0"/>
              <a:t>Kan voorbeelden noemen van gevallen waaronder een gegeven (al dan niet samengestelde) logische expressie waar (of juist niet waar) is.</a:t>
            </a:r>
          </a:p>
          <a:p>
            <a:pPr lvl="1" fontAlgn="base"/>
            <a:r>
              <a:rPr lang="nl-NL" sz="2000" dirty="0"/>
              <a:t>Evalueert systematisch (al dan niet samengestelde) logische expressies, opgebouwd uit NIET, OF en </a:t>
            </a:r>
            <a:r>
              <a:rPr lang="nl-NL" sz="2000" dirty="0" err="1"/>
              <a:t>EN</a:t>
            </a:r>
            <a:r>
              <a:rPr lang="nl-NL" sz="2000" dirty="0"/>
              <a:t>.</a:t>
            </a:r>
          </a:p>
          <a:p>
            <a:pPr lvl="1" fontAlgn="base"/>
            <a:r>
              <a:rPr lang="nl-NL" sz="2000" dirty="0"/>
              <a:t>Bepaalt of twee gegeven logische expressies equivalent zijn.</a:t>
            </a:r>
          </a:p>
          <a:p>
            <a:pPr marL="68580" indent="0">
              <a:buNone/>
            </a:pPr>
            <a:r>
              <a:rPr lang="nl-NL" sz="2400" dirty="0"/>
              <a:t/>
            </a:r>
            <a:br>
              <a:rPr lang="nl-NL" sz="2400" dirty="0"/>
            </a:br>
            <a:r>
              <a:rPr lang="nl-NL" sz="2400" dirty="0"/>
              <a:t>Opstellen van een logische expressie:</a:t>
            </a:r>
          </a:p>
          <a:p>
            <a:pPr lvl="1" fontAlgn="base"/>
            <a:r>
              <a:rPr lang="nl-NL" sz="2000" dirty="0"/>
              <a:t>Formuleert voor een gegeven expressie een (compactere) equivalente variant.</a:t>
            </a:r>
          </a:p>
          <a:p>
            <a:pPr lvl="1" fontAlgn="base"/>
            <a:r>
              <a:rPr lang="nl-NL" sz="2000" dirty="0"/>
              <a:t>Vertaalt (verhalende) beschrijvingen van situaties in (al dan niet samengestelde) logische expressies die bestaan uit NIET, OF en </a:t>
            </a:r>
            <a:r>
              <a:rPr lang="nl-NL" sz="2000" dirty="0" err="1"/>
              <a:t>EN</a:t>
            </a:r>
            <a:r>
              <a:rPr lang="nl-NL" sz="2000" dirty="0"/>
              <a:t>.</a:t>
            </a:r>
          </a:p>
          <a:p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2495778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ightfall design templat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5Glossy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ightfall design slides.potx" id="{1F21CAEF-9FBE-490C-A0F8-816FBEE90D46}" vid="{85D2A922-5EE5-4375-8B4A-B39999B15898}"/>
    </a:ext>
  </a:extLst>
</a:theme>
</file>

<file path=ppt/theme/theme2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5Glossy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5Glossy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Nightfall design slides</Template>
  <TotalTime>0</TotalTime>
  <Words>569</Words>
  <Application>Microsoft Office PowerPoint</Application>
  <PresentationFormat>Breedbeeld</PresentationFormat>
  <Paragraphs>102</Paragraphs>
  <Slides>21</Slides>
  <Notes>2</Notes>
  <HiddenSlides>3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21</vt:i4>
      </vt:variant>
    </vt:vector>
  </HeadingPairs>
  <TitlesOfParts>
    <vt:vector size="26" baseType="lpstr">
      <vt:lpstr>Arial</vt:lpstr>
      <vt:lpstr>Wingdings</vt:lpstr>
      <vt:lpstr>Wingdings 2</vt:lpstr>
      <vt:lpstr>Wingdings 3</vt:lpstr>
      <vt:lpstr>Nightfall design template</vt:lpstr>
      <vt:lpstr>KeuzeTHEMA  “Algoritmiek, Berekenbaarheid en Logica”</vt:lpstr>
      <vt:lpstr>Status ontwikkeling</vt:lpstr>
      <vt:lpstr>Waarop kunnen we voortbouwen?</vt:lpstr>
      <vt:lpstr>Instapniveau (voorkennis)</vt:lpstr>
      <vt:lpstr>Les 0: Intro/herhaling</vt:lpstr>
      <vt:lpstr>Tooling</vt:lpstr>
      <vt:lpstr>Waar gaat het naartoe?</vt:lpstr>
      <vt:lpstr>Globale indeling</vt:lpstr>
      <vt:lpstr>Leerdoelen Logica: basis (1)</vt:lpstr>
      <vt:lpstr>Leerdoelen Logica: basis (2)</vt:lpstr>
      <vt:lpstr>Leerdoelen Logica: verdieping</vt:lpstr>
      <vt:lpstr>Leerdoelen Algoritmiek: basis</vt:lpstr>
      <vt:lpstr>Leerdoelen Algoritmiek: verdieping</vt:lpstr>
      <vt:lpstr>Specifieke  lesplanning (1)</vt:lpstr>
      <vt:lpstr>Specifieke  lesplanning (2)</vt:lpstr>
      <vt:lpstr>Op te leveren materiaal</vt:lpstr>
      <vt:lpstr>Voorbeeld les 1 (work in progress…)</vt:lpstr>
      <vt:lpstr>Voorbeeld Unplugged</vt:lpstr>
      <vt:lpstr>Logica</vt:lpstr>
      <vt:lpstr>Open vragen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Köppe, C. (Christian)</dc:creator>
  <cp:lastModifiedBy>Mireille Kremer</cp:lastModifiedBy>
  <cp:revision>87</cp:revision>
  <cp:lastPrinted>2019-05-28T11:38:28Z</cp:lastPrinted>
  <dcterms:created xsi:type="dcterms:W3CDTF">2018-11-01T15:03:56Z</dcterms:created>
  <dcterms:modified xsi:type="dcterms:W3CDTF">2019-06-12T20:18:10Z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74064800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