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7" r:id="rId5"/>
    <p:sldId id="259" r:id="rId6"/>
    <p:sldId id="261" r:id="rId7"/>
    <p:sldId id="263" r:id="rId8"/>
    <p:sldId id="272" r:id="rId9"/>
    <p:sldId id="266" r:id="rId10"/>
    <p:sldId id="264" r:id="rId11"/>
    <p:sldId id="268" r:id="rId12"/>
    <p:sldId id="271"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182925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27180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2704818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26342281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7" name="Title 6"/>
          <p:cNvSpPr>
            <a:spLocks noGrp="1"/>
          </p:cNvSpPr>
          <p:nvPr>
            <p:ph type="title"/>
          </p:nvPr>
        </p:nvSpPr>
        <p:spPr/>
        <p:txBody>
          <a:bodyPr/>
          <a:lstStyle/>
          <a:p>
            <a:r>
              <a:rPr lang="nl-NL" smtClean="0"/>
              <a:t>Klik om de stijl te bewerken</a:t>
            </a:r>
            <a:endParaRPr lang="en-US"/>
          </a:p>
        </p:txBody>
      </p:sp>
    </p:spTree>
    <p:extLst>
      <p:ext uri="{BB962C8B-B14F-4D97-AF65-F5344CB8AC3E}">
        <p14:creationId xmlns:p14="http://schemas.microsoft.com/office/powerpoint/2010/main" val="4009143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2716083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extLst>
      <p:ext uri="{BB962C8B-B14F-4D97-AF65-F5344CB8AC3E}">
        <p14:creationId xmlns:p14="http://schemas.microsoft.com/office/powerpoint/2010/main" val="3028113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8" name="Footer Placeholder 7"/>
          <p:cNvSpPr>
            <a:spLocks noGrp="1"/>
          </p:cNvSpPr>
          <p:nvPr>
            <p:ph type="ftr" sz="quarter" idx="11"/>
          </p:nvPr>
        </p:nvSpPr>
        <p:spPr/>
        <p:txBody>
          <a:bodyPr/>
          <a:lstStyle/>
          <a:p>
            <a:endParaRPr lang="nl-NL">
              <a:solidFill>
                <a:srgbClr val="073E87"/>
              </a:solidFill>
            </a:endParaRPr>
          </a:p>
        </p:txBody>
      </p:sp>
      <p:sp>
        <p:nvSpPr>
          <p:cNvPr id="9" name="Slide Number Placeholder 8"/>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8768217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4" name="Footer Placeholder 3"/>
          <p:cNvSpPr>
            <a:spLocks noGrp="1"/>
          </p:cNvSpPr>
          <p:nvPr>
            <p:ph type="ftr" sz="quarter" idx="11"/>
          </p:nvPr>
        </p:nvSpPr>
        <p:spPr/>
        <p:txBody>
          <a:bodyPr/>
          <a:lstStyle/>
          <a:p>
            <a:endParaRPr lang="nl-NL">
              <a:solidFill>
                <a:srgbClr val="073E87"/>
              </a:solidFill>
            </a:endParaRPr>
          </a:p>
        </p:txBody>
      </p:sp>
      <p:sp>
        <p:nvSpPr>
          <p:cNvPr id="5" name="Slide Number Placeholder 4"/>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725734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3" name="Footer Placeholder 2"/>
          <p:cNvSpPr>
            <a:spLocks noGrp="1"/>
          </p:cNvSpPr>
          <p:nvPr>
            <p:ph type="ftr" sz="quarter" idx="11"/>
          </p:nvPr>
        </p:nvSpPr>
        <p:spPr/>
        <p:txBody>
          <a:bodyPr/>
          <a:lstStyle/>
          <a:p>
            <a:endParaRPr lang="nl-NL">
              <a:solidFill>
                <a:srgbClr val="073E87"/>
              </a:solidFill>
            </a:endParaRPr>
          </a:p>
        </p:txBody>
      </p:sp>
      <p:sp>
        <p:nvSpPr>
          <p:cNvPr id="4" name="Slide Number Placeholder 3"/>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19541710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2413553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7" name="Title 6"/>
          <p:cNvSpPr>
            <a:spLocks noGrp="1"/>
          </p:cNvSpPr>
          <p:nvPr>
            <p:ph type="title"/>
          </p:nvPr>
        </p:nvSpPr>
        <p:spPr/>
        <p:txBody>
          <a:bodyPr/>
          <a:lstStyle/>
          <a:p>
            <a:r>
              <a:rPr lang="nl-NL" smtClean="0"/>
              <a:t>Klik om de stijl te bewerken</a:t>
            </a:r>
            <a:endParaRPr lang="en-US"/>
          </a:p>
        </p:txBody>
      </p:sp>
    </p:spTree>
    <p:extLst>
      <p:ext uri="{BB962C8B-B14F-4D97-AF65-F5344CB8AC3E}">
        <p14:creationId xmlns:p14="http://schemas.microsoft.com/office/powerpoint/2010/main" val="4031273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extLst>
      <p:ext uri="{BB962C8B-B14F-4D97-AF65-F5344CB8AC3E}">
        <p14:creationId xmlns:p14="http://schemas.microsoft.com/office/powerpoint/2010/main" val="17005945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0555068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21392075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292454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7" name="Title 6"/>
          <p:cNvSpPr>
            <a:spLocks noGrp="1"/>
          </p:cNvSpPr>
          <p:nvPr>
            <p:ph type="title"/>
          </p:nvPr>
        </p:nvSpPr>
        <p:spPr/>
        <p:txBody>
          <a:bodyPr/>
          <a:lstStyle/>
          <a:p>
            <a:r>
              <a:rPr lang="nl-NL" smtClean="0"/>
              <a:t>Klik om de stijl te bewerken</a:t>
            </a:r>
            <a:endParaRPr lang="en-US"/>
          </a:p>
        </p:txBody>
      </p:sp>
    </p:spTree>
    <p:extLst>
      <p:ext uri="{BB962C8B-B14F-4D97-AF65-F5344CB8AC3E}">
        <p14:creationId xmlns:p14="http://schemas.microsoft.com/office/powerpoint/2010/main" val="3624685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1207192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extLst>
      <p:ext uri="{BB962C8B-B14F-4D97-AF65-F5344CB8AC3E}">
        <p14:creationId xmlns:p14="http://schemas.microsoft.com/office/powerpoint/2010/main" val="31714931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8" name="Footer Placeholder 7"/>
          <p:cNvSpPr>
            <a:spLocks noGrp="1"/>
          </p:cNvSpPr>
          <p:nvPr>
            <p:ph type="ftr" sz="quarter" idx="11"/>
          </p:nvPr>
        </p:nvSpPr>
        <p:spPr/>
        <p:txBody>
          <a:bodyPr/>
          <a:lstStyle/>
          <a:p>
            <a:endParaRPr lang="nl-NL">
              <a:solidFill>
                <a:srgbClr val="073E87"/>
              </a:solidFill>
            </a:endParaRPr>
          </a:p>
        </p:txBody>
      </p:sp>
      <p:sp>
        <p:nvSpPr>
          <p:cNvPr id="9" name="Slide Number Placeholder 8"/>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0744955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4" name="Footer Placeholder 3"/>
          <p:cNvSpPr>
            <a:spLocks noGrp="1"/>
          </p:cNvSpPr>
          <p:nvPr>
            <p:ph type="ftr" sz="quarter" idx="11"/>
          </p:nvPr>
        </p:nvSpPr>
        <p:spPr/>
        <p:txBody>
          <a:bodyPr/>
          <a:lstStyle/>
          <a:p>
            <a:endParaRPr lang="nl-NL">
              <a:solidFill>
                <a:srgbClr val="073E87"/>
              </a:solidFill>
            </a:endParaRPr>
          </a:p>
        </p:txBody>
      </p:sp>
      <p:sp>
        <p:nvSpPr>
          <p:cNvPr id="5" name="Slide Number Placeholder 4"/>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26131579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3" name="Footer Placeholder 2"/>
          <p:cNvSpPr>
            <a:spLocks noGrp="1"/>
          </p:cNvSpPr>
          <p:nvPr>
            <p:ph type="ftr" sz="quarter" idx="11"/>
          </p:nvPr>
        </p:nvSpPr>
        <p:spPr/>
        <p:txBody>
          <a:bodyPr/>
          <a:lstStyle/>
          <a:p>
            <a:endParaRPr lang="nl-NL">
              <a:solidFill>
                <a:srgbClr val="073E87"/>
              </a:solidFill>
            </a:endParaRPr>
          </a:p>
        </p:txBody>
      </p:sp>
      <p:sp>
        <p:nvSpPr>
          <p:cNvPr id="4" name="Slide Number Placeholder 3"/>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1751537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15405227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22874386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extLst>
      <p:ext uri="{BB962C8B-B14F-4D97-AF65-F5344CB8AC3E}">
        <p14:creationId xmlns:p14="http://schemas.microsoft.com/office/powerpoint/2010/main" val="17033794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5064640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1287775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nl-NL" smtClean="0"/>
              <a:t>Klik om de stijl te bewerken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42667326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7" name="Title 6"/>
          <p:cNvSpPr>
            <a:spLocks noGrp="1"/>
          </p:cNvSpPr>
          <p:nvPr>
            <p:ph type="title"/>
          </p:nvPr>
        </p:nvSpPr>
        <p:spPr/>
        <p:txBody>
          <a:bodyPr/>
          <a:lstStyle/>
          <a:p>
            <a:r>
              <a:rPr lang="nl-NL" smtClean="0"/>
              <a:t>Klik om de stijl te bewerken</a:t>
            </a:r>
            <a:endParaRPr lang="en-US"/>
          </a:p>
        </p:txBody>
      </p:sp>
    </p:spTree>
    <p:extLst>
      <p:ext uri="{BB962C8B-B14F-4D97-AF65-F5344CB8AC3E}">
        <p14:creationId xmlns:p14="http://schemas.microsoft.com/office/powerpoint/2010/main" val="244531907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nl-NL" smtClean="0"/>
              <a:t>Klik om de stijl te bewerken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657587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extLst>
      <p:ext uri="{BB962C8B-B14F-4D97-AF65-F5344CB8AC3E}">
        <p14:creationId xmlns:p14="http://schemas.microsoft.com/office/powerpoint/2010/main" val="16501065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8" name="Footer Placeholder 7"/>
          <p:cNvSpPr>
            <a:spLocks noGrp="1"/>
          </p:cNvSpPr>
          <p:nvPr>
            <p:ph type="ftr" sz="quarter" idx="11"/>
          </p:nvPr>
        </p:nvSpPr>
        <p:spPr/>
        <p:txBody>
          <a:bodyPr/>
          <a:lstStyle/>
          <a:p>
            <a:endParaRPr lang="nl-NL">
              <a:solidFill>
                <a:srgbClr val="073E87"/>
              </a:solidFill>
            </a:endParaRPr>
          </a:p>
        </p:txBody>
      </p:sp>
      <p:sp>
        <p:nvSpPr>
          <p:cNvPr id="9" name="Slide Number Placeholder 8"/>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0452417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4" name="Footer Placeholder 3"/>
          <p:cNvSpPr>
            <a:spLocks noGrp="1"/>
          </p:cNvSpPr>
          <p:nvPr>
            <p:ph type="ftr" sz="quarter" idx="11"/>
          </p:nvPr>
        </p:nvSpPr>
        <p:spPr/>
        <p:txBody>
          <a:bodyPr/>
          <a:lstStyle/>
          <a:p>
            <a:endParaRPr lang="nl-NL">
              <a:solidFill>
                <a:srgbClr val="073E87"/>
              </a:solidFill>
            </a:endParaRPr>
          </a:p>
        </p:txBody>
      </p:sp>
      <p:sp>
        <p:nvSpPr>
          <p:cNvPr id="5" name="Slide Number Placeholder 4"/>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392829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extLst>
      <p:ext uri="{BB962C8B-B14F-4D97-AF65-F5344CB8AC3E}">
        <p14:creationId xmlns:p14="http://schemas.microsoft.com/office/powerpoint/2010/main" val="35291010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3" name="Footer Placeholder 2"/>
          <p:cNvSpPr>
            <a:spLocks noGrp="1"/>
          </p:cNvSpPr>
          <p:nvPr>
            <p:ph type="ftr" sz="quarter" idx="11"/>
          </p:nvPr>
        </p:nvSpPr>
        <p:spPr/>
        <p:txBody>
          <a:bodyPr/>
          <a:lstStyle/>
          <a:p>
            <a:endParaRPr lang="nl-NL">
              <a:solidFill>
                <a:srgbClr val="073E87"/>
              </a:solidFill>
            </a:endParaRPr>
          </a:p>
        </p:txBody>
      </p:sp>
      <p:sp>
        <p:nvSpPr>
          <p:cNvPr id="4" name="Slide Number Placeholder 3"/>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9059592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10032095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extLst>
      <p:ext uri="{BB962C8B-B14F-4D97-AF65-F5344CB8AC3E}">
        <p14:creationId xmlns:p14="http://schemas.microsoft.com/office/powerpoint/2010/main" val="16792587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22658584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11"/>
          </p:nvPr>
        </p:nvSpPr>
        <p:spPr/>
        <p:txBody>
          <a:bodyPr/>
          <a:lstStyle/>
          <a:p>
            <a:endParaRPr lang="nl-NL">
              <a:solidFill>
                <a:srgbClr val="073E87"/>
              </a:solidFill>
            </a:endParaRPr>
          </a:p>
        </p:txBody>
      </p:sp>
      <p:sp>
        <p:nvSpPr>
          <p:cNvPr id="6" name="Slide Number Placeholder 5"/>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270466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8" name="Footer Placeholder 7"/>
          <p:cNvSpPr>
            <a:spLocks noGrp="1"/>
          </p:cNvSpPr>
          <p:nvPr>
            <p:ph type="ftr" sz="quarter" idx="11"/>
          </p:nvPr>
        </p:nvSpPr>
        <p:spPr/>
        <p:txBody>
          <a:bodyPr/>
          <a:lstStyle/>
          <a:p>
            <a:endParaRPr lang="nl-NL">
              <a:solidFill>
                <a:srgbClr val="073E87"/>
              </a:solidFill>
            </a:endParaRPr>
          </a:p>
        </p:txBody>
      </p:sp>
      <p:sp>
        <p:nvSpPr>
          <p:cNvPr id="9" name="Slide Number Placeholder 8"/>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264013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4" name="Footer Placeholder 3"/>
          <p:cNvSpPr>
            <a:spLocks noGrp="1"/>
          </p:cNvSpPr>
          <p:nvPr>
            <p:ph type="ftr" sz="quarter" idx="11"/>
          </p:nvPr>
        </p:nvSpPr>
        <p:spPr/>
        <p:txBody>
          <a:bodyPr/>
          <a:lstStyle/>
          <a:p>
            <a:endParaRPr lang="nl-NL">
              <a:solidFill>
                <a:srgbClr val="073E87"/>
              </a:solidFill>
            </a:endParaRPr>
          </a:p>
        </p:txBody>
      </p:sp>
      <p:sp>
        <p:nvSpPr>
          <p:cNvPr id="5" name="Slide Number Placeholder 4"/>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83091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3" name="Footer Placeholder 2"/>
          <p:cNvSpPr>
            <a:spLocks noGrp="1"/>
          </p:cNvSpPr>
          <p:nvPr>
            <p:ph type="ftr" sz="quarter" idx="11"/>
          </p:nvPr>
        </p:nvSpPr>
        <p:spPr/>
        <p:txBody>
          <a:bodyPr/>
          <a:lstStyle/>
          <a:p>
            <a:endParaRPr lang="nl-NL">
              <a:solidFill>
                <a:srgbClr val="073E87"/>
              </a:solidFill>
            </a:endParaRPr>
          </a:p>
        </p:txBody>
      </p:sp>
      <p:sp>
        <p:nvSpPr>
          <p:cNvPr id="4" name="Slide Number Placeholder 3"/>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Tree>
    <p:extLst>
      <p:ext uri="{BB962C8B-B14F-4D97-AF65-F5344CB8AC3E}">
        <p14:creationId xmlns:p14="http://schemas.microsoft.com/office/powerpoint/2010/main" val="3451796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nl-NL" smtClean="0"/>
              <a:t>Klik om de stijl te bewerken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21739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nl-NL" smtClean="0"/>
              <a:t>Klik om de stijl te bewerken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6" name="Footer Placeholder 5"/>
          <p:cNvSpPr>
            <a:spLocks noGrp="1"/>
          </p:cNvSpPr>
          <p:nvPr>
            <p:ph type="ftr" sz="quarter" idx="11"/>
          </p:nvPr>
        </p:nvSpPr>
        <p:spPr/>
        <p:txBody>
          <a:bodyPr/>
          <a:lstStyle/>
          <a:p>
            <a:endParaRPr lang="nl-NL">
              <a:solidFill>
                <a:srgbClr val="073E87"/>
              </a:solidFill>
            </a:endParaRPr>
          </a:p>
        </p:txBody>
      </p:sp>
      <p:sp>
        <p:nvSpPr>
          <p:cNvPr id="7" name="Slide Number Placeholder 6"/>
          <p:cNvSpPr>
            <a:spLocks noGrp="1"/>
          </p:cNvSpPr>
          <p:nvPr>
            <p:ph type="sldNum" sz="quarter" idx="12"/>
          </p:nvPr>
        </p:nvSpPr>
        <p:spPr/>
        <p:txBody>
          <a:bodyPr/>
          <a:lstStyle/>
          <a:p>
            <a:fld id="{A920DDB2-B050-45DC-BDA6-C3E9667A9390}" type="slidenum">
              <a:rPr lang="nl-NL" smtClean="0">
                <a:solidFill>
                  <a:srgbClr val="073E87"/>
                </a:solidFill>
              </a:rPr>
              <a:pPr/>
              <a:t>‹nr.›</a:t>
            </a:fld>
            <a:endParaRPr lang="nl-NL">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Tree>
    <p:extLst>
      <p:ext uri="{BB962C8B-B14F-4D97-AF65-F5344CB8AC3E}">
        <p14:creationId xmlns:p14="http://schemas.microsoft.com/office/powerpoint/2010/main" val="2663813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NL">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920DDB2-B050-45DC-BDA6-C3E9667A9390}" type="slidenum">
              <a:rPr lang="nl-NL" smtClean="0">
                <a:solidFill>
                  <a:srgbClr val="073E87"/>
                </a:solidFill>
              </a:rPr>
              <a:pPr/>
              <a:t>‹nr.›</a:t>
            </a:fld>
            <a:endParaRPr lang="nl-NL">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3395930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NL">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920DDB2-B050-45DC-BDA6-C3E9667A9390}" type="slidenum">
              <a:rPr lang="nl-NL" smtClean="0">
                <a:solidFill>
                  <a:srgbClr val="073E87"/>
                </a:solidFill>
              </a:rPr>
              <a:pPr/>
              <a:t>‹nr.›</a:t>
            </a:fld>
            <a:endParaRPr lang="nl-NL">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1758924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NL">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920DDB2-B050-45DC-BDA6-C3E9667A9390}" type="slidenum">
              <a:rPr lang="nl-NL" smtClean="0">
                <a:solidFill>
                  <a:srgbClr val="073E87"/>
                </a:solidFill>
              </a:rPr>
              <a:pPr/>
              <a:t>‹nr.›</a:t>
            </a:fld>
            <a:endParaRPr lang="nl-NL">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5421564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88C9D29-DD98-4814-B6C3-8CE8EF3A5A56}" type="datetimeFigureOut">
              <a:rPr lang="nl-NL" smtClean="0">
                <a:solidFill>
                  <a:srgbClr val="073E87"/>
                </a:solidFill>
              </a:rPr>
              <a:pPr/>
              <a:t>23-11-2017</a:t>
            </a:fld>
            <a:endParaRPr lang="nl-NL">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nl-NL">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920DDB2-B050-45DC-BDA6-C3E9667A9390}" type="slidenum">
              <a:rPr lang="nl-NL" smtClean="0">
                <a:solidFill>
                  <a:srgbClr val="073E87"/>
                </a:solidFill>
              </a:rPr>
              <a:pPr/>
              <a:t>‹nr.›</a:t>
            </a:fld>
            <a:endParaRPr lang="nl-NL">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Tree>
    <p:extLst>
      <p:ext uri="{BB962C8B-B14F-4D97-AF65-F5344CB8AC3E}">
        <p14:creationId xmlns:p14="http://schemas.microsoft.com/office/powerpoint/2010/main" val="31442157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21</a:t>
            </a:r>
            <a:r>
              <a:rPr lang="nl-NL" baseline="30000" dirty="0" smtClean="0"/>
              <a:t>e</a:t>
            </a:r>
            <a:r>
              <a:rPr lang="nl-NL" dirty="0" smtClean="0"/>
              <a:t> eeuwse vaardigheden</a:t>
            </a:r>
            <a:endParaRPr lang="nl-NL" dirty="0"/>
          </a:p>
        </p:txBody>
      </p:sp>
      <p:sp>
        <p:nvSpPr>
          <p:cNvPr id="3" name="Ondertitel 2"/>
          <p:cNvSpPr>
            <a:spLocks noGrp="1"/>
          </p:cNvSpPr>
          <p:nvPr>
            <p:ph type="subTitle" idx="1"/>
          </p:nvPr>
        </p:nvSpPr>
        <p:spPr/>
        <p:txBody>
          <a:bodyPr/>
          <a:lstStyle/>
          <a:p>
            <a:r>
              <a:rPr lang="nl-NL" dirty="0" smtClean="0"/>
              <a:t>als basis voor een vernieuwde didactiek op de Copernicus</a:t>
            </a:r>
            <a:endParaRPr lang="nl-NL" dirty="0"/>
          </a:p>
        </p:txBody>
      </p:sp>
      <p:pic>
        <p:nvPicPr>
          <p:cNvPr id="1026" name="Picture 2" descr="http://curriculumvandetoekomst.slo.nl/21e-eeuwse-vaardigheden/PublishingImages/21e-eeuwse-vaardigheden-600x-600png.png?RenditionID=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404664"/>
            <a:ext cx="1884691" cy="1884692"/>
          </a:xfrm>
          <a:prstGeom prst="rect">
            <a:avLst/>
          </a:prstGeom>
          <a:noFill/>
          <a:extLst>
            <a:ext uri="{909E8E84-426E-40DD-AFC4-6F175D3DCCD1}">
              <a14:hiddenFill xmlns:a14="http://schemas.microsoft.com/office/drawing/2010/main">
                <a:solidFill>
                  <a:srgbClr val="FFFFFF"/>
                </a:solidFill>
              </a14:hiddenFill>
            </a:ext>
          </a:extLst>
        </p:spPr>
      </p:pic>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39489290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72067" y="2924943"/>
            <a:ext cx="7408333" cy="3201219"/>
          </a:xfrm>
        </p:spPr>
        <p:txBody>
          <a:bodyPr/>
          <a:lstStyle/>
          <a:p>
            <a:pPr>
              <a:buFont typeface="Arial" charset="0"/>
              <a:buChar char="•"/>
            </a:pPr>
            <a:r>
              <a:rPr lang="nl-NL" dirty="0" smtClean="0"/>
              <a:t>Gesprekken over nieuw locatieplan</a:t>
            </a:r>
          </a:p>
          <a:p>
            <a:pPr>
              <a:buFont typeface="Arial" charset="0"/>
              <a:buChar char="•"/>
            </a:pPr>
            <a:r>
              <a:rPr lang="nl-NL" dirty="0" smtClean="0"/>
              <a:t>Vwo: academische vaardigheden, maar ook </a:t>
            </a:r>
            <a:r>
              <a:rPr lang="nl-NL" dirty="0" err="1" smtClean="0"/>
              <a:t>schoolbreed</a:t>
            </a:r>
            <a:r>
              <a:rPr lang="nl-NL" dirty="0" smtClean="0"/>
              <a:t> meer vaardigheden gewenst</a:t>
            </a:r>
          </a:p>
          <a:p>
            <a:pPr>
              <a:buFont typeface="Arial" charset="0"/>
              <a:buChar char="•"/>
            </a:pPr>
            <a:r>
              <a:rPr lang="nl-NL" dirty="0" smtClean="0"/>
              <a:t>Missie en visie</a:t>
            </a:r>
          </a:p>
          <a:p>
            <a:pPr>
              <a:buFont typeface="Arial" charset="0"/>
              <a:buChar char="•"/>
            </a:pPr>
            <a:r>
              <a:rPr lang="nl-NL" dirty="0" smtClean="0"/>
              <a:t>Tevredenheidsenquêtes leerlingen</a:t>
            </a:r>
          </a:p>
          <a:p>
            <a:pPr marL="0" indent="0">
              <a:buNone/>
            </a:pPr>
            <a:endParaRPr lang="nl-NL" dirty="0"/>
          </a:p>
        </p:txBody>
      </p:sp>
      <p:sp>
        <p:nvSpPr>
          <p:cNvPr id="3" name="Titel 2"/>
          <p:cNvSpPr>
            <a:spLocks noGrp="1"/>
          </p:cNvSpPr>
          <p:nvPr>
            <p:ph type="title"/>
          </p:nvPr>
        </p:nvSpPr>
        <p:spPr/>
        <p:txBody>
          <a:bodyPr/>
          <a:lstStyle/>
          <a:p>
            <a:r>
              <a:rPr lang="nl-NL" dirty="0" smtClean="0"/>
              <a:t>Waarom?</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207367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72067" y="2852935"/>
            <a:ext cx="7408333" cy="3273227"/>
          </a:xfrm>
        </p:spPr>
        <p:txBody>
          <a:bodyPr/>
          <a:lstStyle/>
          <a:p>
            <a:pPr marL="0" lvl="0" indent="0">
              <a:buNone/>
            </a:pPr>
            <a:r>
              <a:rPr lang="nl-NL" dirty="0" smtClean="0"/>
              <a:t>“Een </a:t>
            </a:r>
            <a:r>
              <a:rPr lang="nl-NL" dirty="0"/>
              <a:t>doorlopende leerlijn binnen alle vakken formuleren voor vaardigheden als vragen stellen, analyseren, ontwerpen, ondernemen, rapporteren en presenteren en die o.a. ook koppelen aan het profielwerkstuk en sectorwerkstuk en aan de pijlers (in feite een vernieuwd didactisch concept voor het gehele CSG-onderwijs</a:t>
            </a:r>
            <a:r>
              <a:rPr lang="nl-NL" dirty="0" smtClean="0"/>
              <a:t>)”</a:t>
            </a:r>
            <a:endParaRPr lang="nl-NL" dirty="0"/>
          </a:p>
          <a:p>
            <a:endParaRPr lang="nl-NL" dirty="0"/>
          </a:p>
        </p:txBody>
      </p:sp>
      <p:sp>
        <p:nvSpPr>
          <p:cNvPr id="3" name="Titel 2"/>
          <p:cNvSpPr>
            <a:spLocks noGrp="1"/>
          </p:cNvSpPr>
          <p:nvPr>
            <p:ph type="title"/>
          </p:nvPr>
        </p:nvSpPr>
        <p:spPr/>
        <p:txBody>
          <a:bodyPr>
            <a:normAutofit/>
          </a:bodyPr>
          <a:lstStyle/>
          <a:p>
            <a:r>
              <a:rPr lang="nl-NL" dirty="0"/>
              <a:t>I</a:t>
            </a:r>
            <a:r>
              <a:rPr lang="nl-NL" dirty="0" smtClean="0"/>
              <a:t>n het locatieplan</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3007150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1043608" y="2060848"/>
            <a:ext cx="7408333" cy="3450696"/>
          </a:xfrm>
        </p:spPr>
        <p:txBody>
          <a:bodyPr>
            <a:normAutofit fontScale="92500"/>
          </a:bodyPr>
          <a:lstStyle/>
          <a:p>
            <a:r>
              <a:rPr lang="nl-NL" dirty="0" smtClean="0"/>
              <a:t>‘Adopteer’ tenminste één (max. drie) 21</a:t>
            </a:r>
            <a:r>
              <a:rPr lang="nl-NL" baseline="30000" dirty="0" smtClean="0"/>
              <a:t>e</a:t>
            </a:r>
            <a:r>
              <a:rPr lang="nl-NL" dirty="0" smtClean="0"/>
              <a:t> eeuwse vaardigheid per sectie en maak de huidige stand </a:t>
            </a:r>
            <a:r>
              <a:rPr lang="nl-NL" dirty="0"/>
              <a:t>v</a:t>
            </a:r>
            <a:r>
              <a:rPr lang="nl-NL" dirty="0" smtClean="0"/>
              <a:t>an zaken op</a:t>
            </a:r>
          </a:p>
          <a:p>
            <a:pPr marL="0" indent="0">
              <a:buNone/>
            </a:pPr>
            <a:r>
              <a:rPr lang="nl-NL" dirty="0" smtClean="0"/>
              <a:t>OP DIT MOMENT</a:t>
            </a:r>
          </a:p>
          <a:p>
            <a:pPr lvl="0">
              <a:buClr>
                <a:srgbClr val="31B6FD"/>
              </a:buClr>
            </a:pPr>
            <a:r>
              <a:rPr lang="nl-NL" dirty="0">
                <a:solidFill>
                  <a:srgbClr val="073E87"/>
                </a:solidFill>
              </a:rPr>
              <a:t>Alle secties hebben een of meerdere vaardigheden gekozen</a:t>
            </a:r>
          </a:p>
          <a:p>
            <a:pPr lvl="0">
              <a:buClr>
                <a:srgbClr val="31B6FD"/>
              </a:buClr>
            </a:pPr>
            <a:r>
              <a:rPr lang="nl-NL" dirty="0">
                <a:solidFill>
                  <a:srgbClr val="073E87"/>
                </a:solidFill>
              </a:rPr>
              <a:t>Alle secties hebben hiervoor een DLL </a:t>
            </a:r>
            <a:r>
              <a:rPr lang="nl-NL" dirty="0" smtClean="0">
                <a:solidFill>
                  <a:srgbClr val="073E87"/>
                </a:solidFill>
              </a:rPr>
              <a:t>klas 1 vastgesteld</a:t>
            </a:r>
          </a:p>
          <a:p>
            <a:pPr lvl="0">
              <a:buClr>
                <a:srgbClr val="31B6FD"/>
              </a:buClr>
            </a:pPr>
            <a:r>
              <a:rPr lang="nl-NL" dirty="0" smtClean="0">
                <a:solidFill>
                  <a:srgbClr val="073E87"/>
                </a:solidFill>
              </a:rPr>
              <a:t>Zelfregulatie: leren </a:t>
            </a:r>
            <a:r>
              <a:rPr lang="nl-NL" dirty="0" err="1" smtClean="0">
                <a:solidFill>
                  <a:srgbClr val="073E87"/>
                </a:solidFill>
              </a:rPr>
              <a:t>LEREN</a:t>
            </a:r>
            <a:r>
              <a:rPr lang="nl-NL" dirty="0" smtClean="0">
                <a:solidFill>
                  <a:srgbClr val="073E87"/>
                </a:solidFill>
              </a:rPr>
              <a:t> klas 1</a:t>
            </a:r>
          </a:p>
          <a:p>
            <a:pPr lvl="0">
              <a:buClr>
                <a:srgbClr val="31B6FD"/>
              </a:buClr>
            </a:pPr>
            <a:r>
              <a:rPr lang="nl-NL" dirty="0" smtClean="0">
                <a:solidFill>
                  <a:srgbClr val="073E87"/>
                </a:solidFill>
              </a:rPr>
              <a:t>Modules computervaardigheden voor docenten</a:t>
            </a:r>
            <a:endParaRPr lang="nl-NL" dirty="0">
              <a:solidFill>
                <a:srgbClr val="073E87"/>
              </a:solidFill>
            </a:endParaRPr>
          </a:p>
          <a:p>
            <a:endParaRPr lang="nl-NL" dirty="0" smtClean="0"/>
          </a:p>
        </p:txBody>
      </p:sp>
      <p:sp>
        <p:nvSpPr>
          <p:cNvPr id="3" name="Titel 2"/>
          <p:cNvSpPr>
            <a:spLocks noGrp="1"/>
          </p:cNvSpPr>
          <p:nvPr>
            <p:ph type="title"/>
          </p:nvPr>
        </p:nvSpPr>
        <p:spPr/>
        <p:txBody>
          <a:bodyPr/>
          <a:lstStyle/>
          <a:p>
            <a:r>
              <a:rPr lang="nl-NL" dirty="0" smtClean="0"/>
              <a:t>Opdracht voor de sectie</a:t>
            </a: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140" y="5589240"/>
            <a:ext cx="2183503" cy="997273"/>
          </a:xfrm>
          <a:prstGeom prst="rect">
            <a:avLst/>
          </a:prstGeom>
        </p:spPr>
      </p:pic>
    </p:spTree>
    <p:extLst>
      <p:ext uri="{BB962C8B-B14F-4D97-AF65-F5344CB8AC3E}">
        <p14:creationId xmlns:p14="http://schemas.microsoft.com/office/powerpoint/2010/main" val="3138822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Binnen de vakken – vaardigheidstoetsen</a:t>
            </a:r>
          </a:p>
          <a:p>
            <a:pPr lvl="1"/>
            <a:r>
              <a:rPr lang="nl-NL" dirty="0" smtClean="0"/>
              <a:t>Binnen projectonderwijs</a:t>
            </a:r>
          </a:p>
          <a:p>
            <a:pPr lvl="1"/>
            <a:r>
              <a:rPr lang="nl-NL" dirty="0" smtClean="0"/>
              <a:t>Bijvoorbeeld Nederlands – ICT basisvaardigheden – ‘gewoon doen’</a:t>
            </a:r>
          </a:p>
          <a:p>
            <a:pPr lvl="1"/>
            <a:r>
              <a:rPr lang="nl-NL" dirty="0" smtClean="0"/>
              <a:t>Project Respect klas 1 </a:t>
            </a:r>
            <a:r>
              <a:rPr lang="nl-NL" dirty="0" smtClean="0"/>
              <a:t>– periode 2</a:t>
            </a:r>
            <a:endParaRPr lang="nl-NL" dirty="0" smtClean="0"/>
          </a:p>
          <a:p>
            <a:pPr marL="301943" lvl="1" indent="0">
              <a:buNone/>
            </a:pPr>
            <a:endParaRPr lang="nl-NL" dirty="0" smtClean="0"/>
          </a:p>
          <a:p>
            <a:endParaRPr lang="nl-NL" dirty="0"/>
          </a:p>
        </p:txBody>
      </p:sp>
      <p:sp>
        <p:nvSpPr>
          <p:cNvPr id="3" name="Titel 2"/>
          <p:cNvSpPr>
            <a:spLocks noGrp="1"/>
          </p:cNvSpPr>
          <p:nvPr>
            <p:ph type="title"/>
          </p:nvPr>
        </p:nvSpPr>
        <p:spPr/>
        <p:txBody>
          <a:bodyPr/>
          <a:lstStyle/>
          <a:p>
            <a:r>
              <a:rPr lang="nl-NL" dirty="0" smtClean="0">
                <a:latin typeface="Calibri Light" panose="020F0302020204030204" pitchFamily="34" charset="0"/>
              </a:rPr>
              <a:t>Monitoren van vaardigheden</a:t>
            </a:r>
            <a:endParaRPr lang="nl-NL" dirty="0">
              <a:latin typeface="Calibri Light" panose="020F0302020204030204" pitchFamily="34" charset="0"/>
            </a:endParaRPr>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82894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Plan van aanpak</a:t>
            </a:r>
            <a:br>
              <a:rPr lang="nl-NL" dirty="0" smtClean="0"/>
            </a:br>
            <a:r>
              <a:rPr lang="nl-NL" dirty="0" smtClean="0"/>
              <a:t>sectie aardrijkskunde</a:t>
            </a:r>
            <a:endParaRPr lang="nl-NL" dirty="0"/>
          </a:p>
        </p:txBody>
      </p:sp>
      <p:sp>
        <p:nvSpPr>
          <p:cNvPr id="3" name="Tijdelijke aanduiding voor inhoud 2"/>
          <p:cNvSpPr>
            <a:spLocks noGrp="1"/>
          </p:cNvSpPr>
          <p:nvPr>
            <p:ph idx="1"/>
          </p:nvPr>
        </p:nvSpPr>
        <p:spPr/>
        <p:txBody>
          <a:bodyPr/>
          <a:lstStyle/>
          <a:p>
            <a:r>
              <a:rPr lang="nl-NL" dirty="0" smtClean="0"/>
              <a:t>Maken </a:t>
            </a:r>
            <a:r>
              <a:rPr lang="nl-NL" dirty="0" err="1" smtClean="0"/>
              <a:t>Quickscan</a:t>
            </a:r>
            <a:r>
              <a:rPr lang="nl-NL" dirty="0" smtClean="0"/>
              <a:t> SLO (individueel)</a:t>
            </a:r>
          </a:p>
          <a:p>
            <a:r>
              <a:rPr lang="nl-NL" dirty="0" smtClean="0"/>
              <a:t>Bepalen met de sectie welke vaardigheden aan bod komen binnen de lessen.</a:t>
            </a:r>
          </a:p>
          <a:p>
            <a:r>
              <a:rPr lang="nl-NL" dirty="0" smtClean="0"/>
              <a:t>Keuze maken:</a:t>
            </a:r>
          </a:p>
          <a:p>
            <a:pPr lvl="1"/>
            <a:r>
              <a:rPr lang="nl-NL" dirty="0" smtClean="0"/>
              <a:t>Informatievaardigheden</a:t>
            </a:r>
          </a:p>
          <a:p>
            <a:pPr lvl="1"/>
            <a:r>
              <a:rPr lang="nl-NL" dirty="0" smtClean="0"/>
              <a:t>Kritisch denken</a:t>
            </a:r>
          </a:p>
          <a:p>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54910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ijdelijke aanduiding voor inhoud 3"/>
          <p:cNvGraphicFramePr>
            <a:graphicFrameLocks/>
          </p:cNvGraphicFramePr>
          <p:nvPr>
            <p:extLst>
              <p:ext uri="{D42A27DB-BD31-4B8C-83A1-F6EECF244321}">
                <p14:modId xmlns:p14="http://schemas.microsoft.com/office/powerpoint/2010/main" val="4159265804"/>
              </p:ext>
            </p:extLst>
          </p:nvPr>
        </p:nvGraphicFramePr>
        <p:xfrm>
          <a:off x="899592" y="1772816"/>
          <a:ext cx="7416823" cy="3264368"/>
        </p:xfrm>
        <a:graphic>
          <a:graphicData uri="http://schemas.openxmlformats.org/drawingml/2006/table">
            <a:tbl>
              <a:tblPr firstRow="1" firstCol="1" bandRow="1">
                <a:tableStyleId>{5C22544A-7EE6-4342-B048-85BDC9FD1C3A}</a:tableStyleId>
              </a:tblPr>
              <a:tblGrid>
                <a:gridCol w="3144614"/>
                <a:gridCol w="3408113"/>
                <a:gridCol w="864096"/>
              </a:tblGrid>
              <a:tr h="408046">
                <a:tc>
                  <a:txBody>
                    <a:bodyPr/>
                    <a:lstStyle/>
                    <a:p>
                      <a:pPr>
                        <a:spcAft>
                          <a:spcPts val="0"/>
                        </a:spcAft>
                      </a:pPr>
                      <a:r>
                        <a:rPr lang="nl-NL" sz="2000" dirty="0">
                          <a:effectLst/>
                        </a:rPr>
                        <a:t>Kritisch denken</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b="0" dirty="0">
                          <a:solidFill>
                            <a:schemeClr val="tx1"/>
                          </a:solidFill>
                          <a:effectLst/>
                        </a:rPr>
                        <a:t>EN – NA – BIO – AK – GS - MIJ</a:t>
                      </a:r>
                      <a:endParaRPr lang="nl-NL" sz="20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c>
                  <a:txBody>
                    <a:bodyPr/>
                    <a:lstStyle/>
                    <a:p>
                      <a:pPr>
                        <a:spcAft>
                          <a:spcPts val="0"/>
                        </a:spcAft>
                      </a:pPr>
                      <a:endParaRPr lang="nl-NL" sz="2000" b="0"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tr>
              <a:tr h="408046">
                <a:tc>
                  <a:txBody>
                    <a:bodyPr/>
                    <a:lstStyle/>
                    <a:p>
                      <a:pPr>
                        <a:spcAft>
                          <a:spcPts val="0"/>
                        </a:spcAft>
                      </a:pPr>
                      <a:r>
                        <a:rPr lang="nl-NL" sz="2000" dirty="0">
                          <a:effectLst/>
                        </a:rPr>
                        <a:t>Creatief denken</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dirty="0">
                          <a:effectLst/>
                        </a:rPr>
                        <a:t>BIO – TEHATEX</a:t>
                      </a:r>
                      <a:endParaRPr lang="nl-NL" sz="2000" dirty="0">
                        <a:effectLst/>
                        <a:latin typeface="Calibri"/>
                        <a:ea typeface="Calibri"/>
                        <a:cs typeface="Times New Roman"/>
                      </a:endParaRPr>
                    </a:p>
                  </a:txBody>
                  <a:tcPr marL="68580" marR="68580" marT="0" marB="0"/>
                </a:tc>
                <a:tc>
                  <a:txBody>
                    <a:bodyPr/>
                    <a:lstStyle/>
                    <a:p>
                      <a:pPr>
                        <a:spcAft>
                          <a:spcPts val="0"/>
                        </a:spcAft>
                      </a:pPr>
                      <a:endParaRPr lang="nl-NL" sz="2000" dirty="0">
                        <a:effectLst/>
                        <a:latin typeface="Calibri"/>
                        <a:ea typeface="Calibri"/>
                        <a:cs typeface="Times New Roman"/>
                      </a:endParaRPr>
                    </a:p>
                  </a:txBody>
                  <a:tcPr marL="68580" marR="68580" marT="0" marB="0"/>
                </a:tc>
              </a:tr>
              <a:tr h="408046">
                <a:tc>
                  <a:txBody>
                    <a:bodyPr/>
                    <a:lstStyle/>
                    <a:p>
                      <a:pPr>
                        <a:spcAft>
                          <a:spcPts val="0"/>
                        </a:spcAft>
                      </a:pPr>
                      <a:r>
                        <a:rPr lang="nl-NL" sz="2000" dirty="0">
                          <a:effectLst/>
                        </a:rPr>
                        <a:t>Probleem oplossen</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a:effectLst/>
                        </a:rPr>
                        <a:t>WI – NA – EC – M&amp;O</a:t>
                      </a:r>
                      <a:endParaRPr lang="nl-NL" sz="2000">
                        <a:effectLst/>
                        <a:latin typeface="Calibri"/>
                        <a:ea typeface="Calibri"/>
                        <a:cs typeface="Times New Roman"/>
                      </a:endParaRPr>
                    </a:p>
                  </a:txBody>
                  <a:tcPr marL="68580" marR="68580" marT="0" marB="0"/>
                </a:tc>
                <a:tc>
                  <a:txBody>
                    <a:bodyPr/>
                    <a:lstStyle/>
                    <a:p>
                      <a:pPr>
                        <a:spcAft>
                          <a:spcPts val="0"/>
                        </a:spcAft>
                      </a:pPr>
                      <a:endParaRPr lang="nl-NL" sz="2000" dirty="0">
                        <a:effectLst/>
                        <a:latin typeface="Calibri"/>
                        <a:ea typeface="Calibri"/>
                        <a:cs typeface="Times New Roman"/>
                      </a:endParaRPr>
                    </a:p>
                  </a:txBody>
                  <a:tcPr marL="68580" marR="68580" marT="0" marB="0"/>
                </a:tc>
              </a:tr>
              <a:tr h="408046">
                <a:tc>
                  <a:txBody>
                    <a:bodyPr/>
                    <a:lstStyle/>
                    <a:p>
                      <a:pPr>
                        <a:spcAft>
                          <a:spcPts val="0"/>
                        </a:spcAft>
                      </a:pPr>
                      <a:r>
                        <a:rPr lang="nl-NL" sz="2000" dirty="0">
                          <a:effectLst/>
                        </a:rPr>
                        <a:t>Informatievaardigheden</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a:effectLst/>
                        </a:rPr>
                        <a:t>DU – INF – AK – MU</a:t>
                      </a:r>
                      <a:endParaRPr lang="nl-NL" sz="2000">
                        <a:effectLst/>
                        <a:latin typeface="Calibri"/>
                        <a:ea typeface="Calibri"/>
                        <a:cs typeface="Times New Roman"/>
                      </a:endParaRPr>
                    </a:p>
                  </a:txBody>
                  <a:tcPr marL="68580" marR="68580" marT="0" marB="0"/>
                </a:tc>
                <a:tc>
                  <a:txBody>
                    <a:bodyPr/>
                    <a:lstStyle/>
                    <a:p>
                      <a:pPr>
                        <a:spcAft>
                          <a:spcPts val="0"/>
                        </a:spcAft>
                      </a:pPr>
                      <a:endParaRPr lang="nl-NL" sz="2000" dirty="0">
                        <a:effectLst/>
                        <a:latin typeface="Calibri"/>
                        <a:ea typeface="Calibri"/>
                        <a:cs typeface="Times New Roman"/>
                      </a:endParaRPr>
                    </a:p>
                  </a:txBody>
                  <a:tcPr marL="68580" marR="68580" marT="0" marB="0"/>
                </a:tc>
              </a:tr>
              <a:tr h="408046">
                <a:tc>
                  <a:txBody>
                    <a:bodyPr/>
                    <a:lstStyle/>
                    <a:p>
                      <a:pPr>
                        <a:spcAft>
                          <a:spcPts val="0"/>
                        </a:spcAft>
                      </a:pPr>
                      <a:r>
                        <a:rPr lang="nl-NL" sz="2000" dirty="0">
                          <a:effectLst/>
                        </a:rPr>
                        <a:t>ICT-basisvaardigheden</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a:effectLst/>
                        </a:rPr>
                        <a:t>NE - INF</a:t>
                      </a:r>
                      <a:endParaRPr lang="nl-NL" sz="2000">
                        <a:effectLst/>
                        <a:latin typeface="Calibri"/>
                        <a:ea typeface="Calibri"/>
                        <a:cs typeface="Times New Roman"/>
                      </a:endParaRPr>
                    </a:p>
                  </a:txBody>
                  <a:tcPr marL="68580" marR="68580" marT="0" marB="0"/>
                </a:tc>
                <a:tc>
                  <a:txBody>
                    <a:bodyPr/>
                    <a:lstStyle/>
                    <a:p>
                      <a:pPr>
                        <a:spcAft>
                          <a:spcPts val="0"/>
                        </a:spcAft>
                      </a:pPr>
                      <a:endParaRPr lang="nl-NL" sz="2000" dirty="0">
                        <a:effectLst/>
                        <a:latin typeface="Calibri"/>
                        <a:ea typeface="Calibri"/>
                        <a:cs typeface="Times New Roman"/>
                      </a:endParaRPr>
                    </a:p>
                  </a:txBody>
                  <a:tcPr marL="68580" marR="68580" marT="0" marB="0"/>
                </a:tc>
              </a:tr>
              <a:tr h="408046">
                <a:tc>
                  <a:txBody>
                    <a:bodyPr/>
                    <a:lstStyle/>
                    <a:p>
                      <a:pPr>
                        <a:spcAft>
                          <a:spcPts val="0"/>
                        </a:spcAft>
                      </a:pPr>
                      <a:r>
                        <a:rPr lang="nl-NL" sz="2000" dirty="0">
                          <a:effectLst/>
                        </a:rPr>
                        <a:t>Mediawijsheid</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a:effectLst/>
                        </a:rPr>
                        <a:t>GS – MIJ </a:t>
                      </a:r>
                      <a:r>
                        <a:rPr lang="nl-NL" sz="2000" smtClean="0">
                          <a:effectLst/>
                        </a:rPr>
                        <a:t>– TEHATEX - MU</a:t>
                      </a:r>
                      <a:endParaRPr lang="nl-NL" sz="2000">
                        <a:effectLst/>
                        <a:latin typeface="Calibri"/>
                        <a:ea typeface="Calibri"/>
                        <a:cs typeface="Times New Roman"/>
                      </a:endParaRPr>
                    </a:p>
                  </a:txBody>
                  <a:tcPr marL="68580" marR="68580" marT="0" marB="0"/>
                </a:tc>
                <a:tc>
                  <a:txBody>
                    <a:bodyPr/>
                    <a:lstStyle/>
                    <a:p>
                      <a:pPr>
                        <a:spcAft>
                          <a:spcPts val="0"/>
                        </a:spcAft>
                      </a:pPr>
                      <a:endParaRPr lang="nl-NL" sz="2000" dirty="0">
                        <a:effectLst/>
                        <a:latin typeface="Calibri"/>
                        <a:ea typeface="Calibri"/>
                        <a:cs typeface="Times New Roman"/>
                      </a:endParaRPr>
                    </a:p>
                  </a:txBody>
                  <a:tcPr marL="68580" marR="68580" marT="0" marB="0"/>
                </a:tc>
              </a:tr>
              <a:tr h="408046">
                <a:tc>
                  <a:txBody>
                    <a:bodyPr/>
                    <a:lstStyle/>
                    <a:p>
                      <a:pPr>
                        <a:spcAft>
                          <a:spcPts val="0"/>
                        </a:spcAft>
                      </a:pPr>
                      <a:r>
                        <a:rPr lang="nl-NL" sz="2000" dirty="0">
                          <a:effectLst/>
                        </a:rPr>
                        <a:t>Communiceren</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a:effectLst/>
                        </a:rPr>
                        <a:t>EN – FA </a:t>
                      </a:r>
                      <a:endParaRPr lang="nl-NL" sz="2000">
                        <a:effectLst/>
                        <a:latin typeface="Calibri"/>
                        <a:ea typeface="Calibri"/>
                        <a:cs typeface="Times New Roman"/>
                      </a:endParaRPr>
                    </a:p>
                  </a:txBody>
                  <a:tcPr marL="68580" marR="68580" marT="0" marB="0"/>
                </a:tc>
                <a:tc>
                  <a:txBody>
                    <a:bodyPr/>
                    <a:lstStyle/>
                    <a:p>
                      <a:pPr>
                        <a:spcAft>
                          <a:spcPts val="0"/>
                        </a:spcAft>
                      </a:pPr>
                      <a:endParaRPr lang="nl-NL" sz="2000" dirty="0">
                        <a:effectLst/>
                        <a:latin typeface="Calibri"/>
                        <a:ea typeface="Calibri"/>
                        <a:cs typeface="Times New Roman"/>
                      </a:endParaRPr>
                    </a:p>
                  </a:txBody>
                  <a:tcPr marL="68580" marR="68580" marT="0" marB="0"/>
                </a:tc>
              </a:tr>
              <a:tr h="408046">
                <a:tc>
                  <a:txBody>
                    <a:bodyPr/>
                    <a:lstStyle/>
                    <a:p>
                      <a:pPr>
                        <a:spcAft>
                          <a:spcPts val="0"/>
                        </a:spcAft>
                      </a:pPr>
                      <a:r>
                        <a:rPr lang="nl-NL" sz="2000" dirty="0">
                          <a:effectLst/>
                        </a:rPr>
                        <a:t>Samenwerken</a:t>
                      </a:r>
                      <a:endParaRPr lang="nl-NL" sz="2000" dirty="0">
                        <a:effectLst/>
                        <a:latin typeface="Calibri"/>
                        <a:ea typeface="Calibri"/>
                        <a:cs typeface="Times New Roman"/>
                      </a:endParaRPr>
                    </a:p>
                  </a:txBody>
                  <a:tcPr marL="68580" marR="68580" marT="0" marB="0"/>
                </a:tc>
                <a:tc>
                  <a:txBody>
                    <a:bodyPr/>
                    <a:lstStyle/>
                    <a:p>
                      <a:pPr>
                        <a:spcAft>
                          <a:spcPts val="0"/>
                        </a:spcAft>
                      </a:pPr>
                      <a:r>
                        <a:rPr lang="nl-NL" sz="2000">
                          <a:effectLst/>
                        </a:rPr>
                        <a:t>FA – MU - LO</a:t>
                      </a:r>
                      <a:endParaRPr lang="nl-NL" sz="2000">
                        <a:effectLst/>
                        <a:latin typeface="Calibri"/>
                        <a:ea typeface="Calibri"/>
                        <a:cs typeface="Times New Roman"/>
                      </a:endParaRPr>
                    </a:p>
                  </a:txBody>
                  <a:tcPr marL="68580" marR="68580" marT="0" marB="0"/>
                </a:tc>
                <a:tc>
                  <a:txBody>
                    <a:bodyPr/>
                    <a:lstStyle/>
                    <a:p>
                      <a:pPr>
                        <a:spcAft>
                          <a:spcPts val="0"/>
                        </a:spcAft>
                      </a:pPr>
                      <a:endParaRPr lang="nl-NL" sz="2000" dirty="0">
                        <a:effectLst/>
                        <a:latin typeface="Calibri"/>
                        <a:ea typeface="Calibri"/>
                        <a:cs typeface="Times New Roman"/>
                      </a:endParaRPr>
                    </a:p>
                  </a:txBody>
                  <a:tcPr marL="68580" marR="68580" marT="0" marB="0"/>
                </a:tc>
              </a:tr>
            </a:tbl>
          </a:graphicData>
        </a:graphic>
      </p:graphicFrame>
      <p:pic>
        <p:nvPicPr>
          <p:cNvPr id="3" name="Afbeelding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2628637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Ontwikkelen</a:t>
            </a:r>
            <a:endParaRPr lang="nl-NL" dirty="0"/>
          </a:p>
        </p:txBody>
      </p:sp>
      <p:sp>
        <p:nvSpPr>
          <p:cNvPr id="3" name="Tijdelijke aanduiding voor inhoud 2"/>
          <p:cNvSpPr>
            <a:spLocks noGrp="1"/>
          </p:cNvSpPr>
          <p:nvPr>
            <p:ph idx="1"/>
          </p:nvPr>
        </p:nvSpPr>
        <p:spPr>
          <a:xfrm>
            <a:off x="827584" y="2204864"/>
            <a:ext cx="7408333" cy="3450696"/>
          </a:xfrm>
        </p:spPr>
        <p:txBody>
          <a:bodyPr>
            <a:normAutofit/>
          </a:bodyPr>
          <a:lstStyle/>
          <a:p>
            <a:r>
              <a:rPr lang="nl-NL" dirty="0" smtClean="0"/>
              <a:t>Brainstorm sessie met andere secties.</a:t>
            </a:r>
          </a:p>
          <a:p>
            <a:r>
              <a:rPr lang="nl-NL" dirty="0" smtClean="0"/>
              <a:t>Met de sectie een ontwikkelplan bedenken:</a:t>
            </a:r>
          </a:p>
          <a:p>
            <a:pPr lvl="1">
              <a:lnSpc>
                <a:spcPct val="115000"/>
              </a:lnSpc>
              <a:buFont typeface="Courier New"/>
              <a:buChar char="o"/>
            </a:pPr>
            <a:r>
              <a:rPr lang="nl-NL" dirty="0">
                <a:ea typeface="Calibri"/>
                <a:cs typeface="Times New Roman"/>
              </a:rPr>
              <a:t>Leerjaar 1</a:t>
            </a:r>
          </a:p>
          <a:p>
            <a:pPr lvl="2">
              <a:lnSpc>
                <a:spcPct val="115000"/>
              </a:lnSpc>
              <a:buFont typeface="Wingdings"/>
              <a:buChar char=""/>
            </a:pPr>
            <a:r>
              <a:rPr lang="nl-NL" dirty="0" smtClean="0">
                <a:ea typeface="Calibri"/>
                <a:cs typeface="Times New Roman"/>
              </a:rPr>
              <a:t>Periode </a:t>
            </a:r>
            <a:r>
              <a:rPr lang="nl-NL" dirty="0">
                <a:ea typeface="Calibri"/>
                <a:cs typeface="Times New Roman"/>
              </a:rPr>
              <a:t>3: Informatievaardigheden (introductie les + toepassing in de les)</a:t>
            </a:r>
          </a:p>
          <a:p>
            <a:pPr lvl="2">
              <a:lnSpc>
                <a:spcPct val="115000"/>
              </a:lnSpc>
              <a:spcAft>
                <a:spcPts val="1000"/>
              </a:spcAft>
              <a:buFont typeface="Wingdings"/>
              <a:buChar char=""/>
            </a:pPr>
            <a:r>
              <a:rPr lang="nl-NL" dirty="0">
                <a:ea typeface="Calibri"/>
                <a:cs typeface="Times New Roman"/>
              </a:rPr>
              <a:t>Periode 4: Kritisch denken (introductie les + toepassing in de les)</a:t>
            </a:r>
          </a:p>
          <a:p>
            <a:pPr marL="0" indent="0">
              <a:buNone/>
            </a:pPr>
            <a:endParaRPr lang="nl-NL" dirty="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3697800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OPDRACHT</a:t>
            </a:r>
            <a:br>
              <a:rPr lang="nl-NL" dirty="0" smtClean="0"/>
            </a:br>
            <a:r>
              <a:rPr lang="nl-NL" dirty="0"/>
              <a:t>G</a:t>
            </a:r>
            <a:r>
              <a:rPr lang="nl-NL" dirty="0" smtClean="0"/>
              <a:t>a met elkaar in gesprek over:</a:t>
            </a:r>
            <a:endParaRPr lang="nl-NL" dirty="0"/>
          </a:p>
        </p:txBody>
      </p:sp>
      <p:sp>
        <p:nvSpPr>
          <p:cNvPr id="3" name="Tijdelijke aanduiding voor inhoud 2"/>
          <p:cNvSpPr>
            <a:spLocks noGrp="1"/>
          </p:cNvSpPr>
          <p:nvPr>
            <p:ph idx="1"/>
          </p:nvPr>
        </p:nvSpPr>
        <p:spPr/>
        <p:txBody>
          <a:bodyPr>
            <a:normAutofit/>
          </a:bodyPr>
          <a:lstStyle/>
          <a:p>
            <a:pPr lvl="1"/>
            <a:r>
              <a:rPr lang="nl-NL" dirty="0" smtClean="0"/>
              <a:t>Wat </a:t>
            </a:r>
            <a:r>
              <a:rPr lang="nl-NL" dirty="0" smtClean="0"/>
              <a:t>neem je mee uit deze drie presentaties? </a:t>
            </a:r>
          </a:p>
          <a:p>
            <a:pPr lvl="1"/>
            <a:r>
              <a:rPr lang="nl-NL" dirty="0" smtClean="0"/>
              <a:t>Wat </a:t>
            </a:r>
            <a:r>
              <a:rPr lang="nl-NL" dirty="0" smtClean="0"/>
              <a:t>zou je anders doen?</a:t>
            </a:r>
          </a:p>
          <a:p>
            <a:pPr lvl="1"/>
            <a:r>
              <a:rPr lang="nl-NL" dirty="0" smtClean="0"/>
              <a:t>Ontwikkel een les waarin een </a:t>
            </a:r>
            <a:r>
              <a:rPr lang="nl-NL" dirty="0" smtClean="0"/>
              <a:t>of meer van </a:t>
            </a:r>
            <a:r>
              <a:rPr lang="nl-NL" dirty="0" smtClean="0"/>
              <a:t>de 21</a:t>
            </a:r>
            <a:r>
              <a:rPr lang="nl-NL" baseline="30000" dirty="0" smtClean="0"/>
              <a:t>e</a:t>
            </a:r>
            <a:r>
              <a:rPr lang="nl-NL" dirty="0" smtClean="0"/>
              <a:t> EV expliciet naar voren </a:t>
            </a:r>
            <a:r>
              <a:rPr lang="nl-NL" dirty="0" smtClean="0"/>
              <a:t>komt (denk aan de fruitsalade in groep 1)</a:t>
            </a:r>
            <a:endParaRPr lang="nl-NL" dirty="0" smtClean="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448" y="5517232"/>
            <a:ext cx="2183503" cy="997273"/>
          </a:xfrm>
          <a:prstGeom prst="rect">
            <a:avLst/>
          </a:prstGeom>
        </p:spPr>
      </p:pic>
    </p:spTree>
    <p:extLst>
      <p:ext uri="{BB962C8B-B14F-4D97-AF65-F5344CB8AC3E}">
        <p14:creationId xmlns:p14="http://schemas.microsoft.com/office/powerpoint/2010/main" val="25352800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1_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2_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3_Golfvorm">
  <a:themeElements>
    <a:clrScheme name="Golfv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Golfv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olfv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339</Words>
  <Application>Microsoft Office PowerPoint</Application>
  <PresentationFormat>Diavoorstelling (4:3)</PresentationFormat>
  <Paragraphs>53</Paragraphs>
  <Slides>9</Slides>
  <Notes>0</Notes>
  <HiddenSlides>0</HiddenSlides>
  <MMClips>0</MMClips>
  <ScaleCrop>false</ScaleCrop>
  <HeadingPairs>
    <vt:vector size="4" baseType="variant">
      <vt:variant>
        <vt:lpstr>Thema</vt:lpstr>
      </vt:variant>
      <vt:variant>
        <vt:i4>4</vt:i4>
      </vt:variant>
      <vt:variant>
        <vt:lpstr>Diatitels</vt:lpstr>
      </vt:variant>
      <vt:variant>
        <vt:i4>9</vt:i4>
      </vt:variant>
    </vt:vector>
  </HeadingPairs>
  <TitlesOfParts>
    <vt:vector size="13" baseType="lpstr">
      <vt:lpstr>Golfvorm</vt:lpstr>
      <vt:lpstr>1_Golfvorm</vt:lpstr>
      <vt:lpstr>2_Golfvorm</vt:lpstr>
      <vt:lpstr>3_Golfvorm</vt:lpstr>
      <vt:lpstr>21e eeuwse vaardigheden</vt:lpstr>
      <vt:lpstr>Waarom?</vt:lpstr>
      <vt:lpstr>In het locatieplan</vt:lpstr>
      <vt:lpstr>Opdracht voor de sectie</vt:lpstr>
      <vt:lpstr>Monitoren van vaardigheden</vt:lpstr>
      <vt:lpstr>Plan van aanpak sectie aardrijkskunde</vt:lpstr>
      <vt:lpstr>PowerPoint-presentatie</vt:lpstr>
      <vt:lpstr>Ontwikkelen</vt:lpstr>
      <vt:lpstr>OPDRACHT Ga met elkaar in gesprek over: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21e eeuwse vaardigheden</dc:title>
  <dc:creator>Sandra Kerkhof</dc:creator>
  <cp:lastModifiedBy>Sandra Kerkhof</cp:lastModifiedBy>
  <cp:revision>8</cp:revision>
  <dcterms:created xsi:type="dcterms:W3CDTF">2017-11-15T12:33:26Z</dcterms:created>
  <dcterms:modified xsi:type="dcterms:W3CDTF">2017-11-23T12:42:33Z</dcterms:modified>
</cp:coreProperties>
</file>