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3"/>
  </p:notesMasterIdLst>
  <p:sldIdLst>
    <p:sldId id="256" r:id="rId2"/>
    <p:sldId id="258" r:id="rId3"/>
    <p:sldId id="257" r:id="rId4"/>
    <p:sldId id="259" r:id="rId5"/>
    <p:sldId id="260" r:id="rId6"/>
    <p:sldId id="261" r:id="rId7"/>
    <p:sldId id="265" r:id="rId8"/>
    <p:sldId id="275" r:id="rId9"/>
    <p:sldId id="266" r:id="rId10"/>
    <p:sldId id="281" r:id="rId11"/>
    <p:sldId id="271" r:id="rId12"/>
    <p:sldId id="272" r:id="rId13"/>
    <p:sldId id="279" r:id="rId14"/>
    <p:sldId id="276" r:id="rId15"/>
    <p:sldId id="270" r:id="rId16"/>
    <p:sldId id="280" r:id="rId17"/>
    <p:sldId id="263" r:id="rId18"/>
    <p:sldId id="264" r:id="rId19"/>
    <p:sldId id="262" r:id="rId20"/>
    <p:sldId id="274" r:id="rId21"/>
    <p:sldId id="28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hiel Bouwmans" initials="MB" lastIdx="5" clrIdx="0">
    <p:extLst>
      <p:ext uri="{19B8F6BF-5375-455C-9EA6-DF929625EA0E}">
        <p15:presenceInfo xmlns:p15="http://schemas.microsoft.com/office/powerpoint/2012/main" userId="S-1-5-21-1757436266-1070379326-1452763161-1129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 autoAdjust="0"/>
    <p:restoredTop sz="75730" autoAdjust="0"/>
  </p:normalViewPr>
  <p:slideViewPr>
    <p:cSldViewPr snapToGrid="0">
      <p:cViewPr varScale="1">
        <p:scale>
          <a:sx n="87" d="100"/>
          <a:sy n="87" d="100"/>
        </p:scale>
        <p:origin x="14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dewerkers.ad.hvu.nl\dfs\Users\FE\machiel.bouwmans\Lectoraat%20Beroepsonderwijs\OCW%20Leernetwerken%20formatief%20evalueren\Conferentie%20FE%2021%20nov%20-%20Workshop%20contextscan\Contextscans%20Uitv%20juli%202018%20verzameld%20gecorr%20scores%20voor%20artik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01.slo.local\data$\VO\lpo\Projecten%202018\7739%20Leernetwerken%20formatief%20evalueren\Uitvoerdersnetwerk\Ingevulde%20contextscans%20juli%202018\Contextscans%20Uitv%20juli%202018%20verzameld%20gecorr%20scores%20voor%20artike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dewerkers.ad.hvu.nl\dfs\Users\FE\machiel.bouwmans\Lectoraat%20Beroepsonderwijs\OCW%20Leernetwerken%20formatief%20evalueren\Conferentie%20FE%2021%20nov%20-%20Workshop%20contextscan\Contextscans%20Uitv%20juli%202018%20verzameld%20gecorr%20scores%20voor%20artike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dewerkers.ad.hvu.nl\dfs\Users\FE\machiel.bouwmans\Lectoraat%20Beroepsonderwijs\OCW%20Leernetwerken%20formatief%20evalueren\Conferentie%20FE%2021%20nov%20-%20Workshop%20contextscan\Contextscans%20Uitv%20juli%202018%20verzameld%20gecorr%20scores%20voor%20artike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Verzamelblad!$A$5</c:f>
              <c:strCache>
                <c:ptCount val="1"/>
                <c:pt idx="0">
                  <c:v>1a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Verzamelblad!$C$1:$J$1</c:f>
              <c:strCache>
                <c:ptCount val="8"/>
                <c:pt idx="0">
                  <c:v>School 1</c:v>
                </c:pt>
                <c:pt idx="1">
                  <c:v>School 2</c:v>
                </c:pt>
                <c:pt idx="2">
                  <c:v>School 3</c:v>
                </c:pt>
                <c:pt idx="3">
                  <c:v>School 4</c:v>
                </c:pt>
                <c:pt idx="4">
                  <c:v>School 5</c:v>
                </c:pt>
                <c:pt idx="5">
                  <c:v>School 6</c:v>
                </c:pt>
                <c:pt idx="6">
                  <c:v>School 7</c:v>
                </c:pt>
                <c:pt idx="7">
                  <c:v>Gemiddelde</c:v>
                </c:pt>
              </c:strCache>
            </c:strRef>
          </c:cat>
          <c:val>
            <c:numRef>
              <c:f>Verzamelblad!$C$5:$J$5</c:f>
              <c:numCache>
                <c:formatCode>0.0</c:formatCode>
                <c:ptCount val="8"/>
                <c:pt idx="0">
                  <c:v>1</c:v>
                </c:pt>
                <c:pt idx="1">
                  <c:v>1.5454545454545454</c:v>
                </c:pt>
                <c:pt idx="2">
                  <c:v>1.75</c:v>
                </c:pt>
                <c:pt idx="3">
                  <c:v>1.5714285714285714</c:v>
                </c:pt>
                <c:pt idx="4">
                  <c:v>1.7142857142857142</c:v>
                </c:pt>
                <c:pt idx="5">
                  <c:v>1</c:v>
                </c:pt>
                <c:pt idx="6">
                  <c:v>1.1666666666666667</c:v>
                </c:pt>
                <c:pt idx="7">
                  <c:v>1.392547928262214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56-459B-A8B8-C883CB1F7264}"/>
            </c:ext>
          </c:extLst>
        </c:ser>
        <c:ser>
          <c:idx val="2"/>
          <c:order val="2"/>
          <c:tx>
            <c:strRef>
              <c:f>Verzamelblad!$A$6</c:f>
              <c:strCache>
                <c:ptCount val="1"/>
                <c:pt idx="0">
                  <c:v>1b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Verzamelblad!$C$1:$J$1</c:f>
              <c:strCache>
                <c:ptCount val="8"/>
                <c:pt idx="0">
                  <c:v>School 1</c:v>
                </c:pt>
                <c:pt idx="1">
                  <c:v>School 2</c:v>
                </c:pt>
                <c:pt idx="2">
                  <c:v>School 3</c:v>
                </c:pt>
                <c:pt idx="3">
                  <c:v>School 4</c:v>
                </c:pt>
                <c:pt idx="4">
                  <c:v>School 5</c:v>
                </c:pt>
                <c:pt idx="5">
                  <c:v>School 6</c:v>
                </c:pt>
                <c:pt idx="6">
                  <c:v>School 7</c:v>
                </c:pt>
                <c:pt idx="7">
                  <c:v>Gemiddelde</c:v>
                </c:pt>
              </c:strCache>
            </c:strRef>
          </c:cat>
          <c:val>
            <c:numRef>
              <c:f>Verzamelblad!$C$6:$J$6</c:f>
              <c:numCache>
                <c:formatCode>0.0</c:formatCode>
                <c:ptCount val="8"/>
                <c:pt idx="0">
                  <c:v>1.5</c:v>
                </c:pt>
                <c:pt idx="1">
                  <c:v>1.1818181818181819</c:v>
                </c:pt>
                <c:pt idx="2">
                  <c:v>2</c:v>
                </c:pt>
                <c:pt idx="3">
                  <c:v>1.2857142857142858</c:v>
                </c:pt>
                <c:pt idx="4">
                  <c:v>1.7142857142857142</c:v>
                </c:pt>
                <c:pt idx="5">
                  <c:v>1.6</c:v>
                </c:pt>
                <c:pt idx="6">
                  <c:v>1.8</c:v>
                </c:pt>
                <c:pt idx="7">
                  <c:v>1.5831168831168831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56-459B-A8B8-C883CB1F7264}"/>
            </c:ext>
          </c:extLst>
        </c:ser>
        <c:ser>
          <c:idx val="3"/>
          <c:order val="3"/>
          <c:tx>
            <c:strRef>
              <c:f>Verzamelblad!$A$7</c:f>
              <c:strCache>
                <c:ptCount val="1"/>
                <c:pt idx="0">
                  <c:v>1c</c:v>
                </c:pt>
              </c:strCache>
            </c:strRef>
          </c:tx>
          <c:spPr>
            <a:solidFill>
              <a:srgbClr val="FF0000">
                <a:alpha val="70000"/>
              </a:srgbClr>
            </a:solidFill>
            <a:ln>
              <a:noFill/>
            </a:ln>
            <a:effectLst/>
          </c:spPr>
          <c:invertIfNegative val="0"/>
          <c:cat>
            <c:strRef>
              <c:f>Verzamelblad!$C$1:$J$1</c:f>
              <c:strCache>
                <c:ptCount val="8"/>
                <c:pt idx="0">
                  <c:v>School 1</c:v>
                </c:pt>
                <c:pt idx="1">
                  <c:v>School 2</c:v>
                </c:pt>
                <c:pt idx="2">
                  <c:v>School 3</c:v>
                </c:pt>
                <c:pt idx="3">
                  <c:v>School 4</c:v>
                </c:pt>
                <c:pt idx="4">
                  <c:v>School 5</c:v>
                </c:pt>
                <c:pt idx="5">
                  <c:v>School 6</c:v>
                </c:pt>
                <c:pt idx="6">
                  <c:v>School 7</c:v>
                </c:pt>
                <c:pt idx="7">
                  <c:v>Gemiddelde</c:v>
                </c:pt>
              </c:strCache>
            </c:strRef>
          </c:cat>
          <c:val>
            <c:numRef>
              <c:f>Verzamelblad!$C$7:$J$7</c:f>
              <c:numCache>
                <c:formatCode>0.0</c:formatCode>
                <c:ptCount val="8"/>
                <c:pt idx="0">
                  <c:v>1</c:v>
                </c:pt>
                <c:pt idx="1">
                  <c:v>0.63636363636363635</c:v>
                </c:pt>
                <c:pt idx="2">
                  <c:v>0.75</c:v>
                </c:pt>
                <c:pt idx="3">
                  <c:v>0.42857142857142855</c:v>
                </c:pt>
                <c:pt idx="4">
                  <c:v>1.25</c:v>
                </c:pt>
                <c:pt idx="5">
                  <c:v>1</c:v>
                </c:pt>
                <c:pt idx="6">
                  <c:v>0.5</c:v>
                </c:pt>
                <c:pt idx="7">
                  <c:v>0.79499072356215206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56-459B-A8B8-C883CB1F72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30047536"/>
        <c:axId val="5300540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Verzamelblad!$A$4</c15:sqref>
                        </c15:formulaRef>
                      </c:ext>
                    </c:extLst>
                    <c:strCache>
                      <c:ptCount val="1"/>
                      <c:pt idx="0">
                        <c:v>1</c:v>
                      </c:pt>
                    </c:strCache>
                  </c:strRef>
                </c:tx>
                <c:spPr>
                  <a:solidFill>
                    <a:schemeClr val="accent1">
                      <a:alpha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Verzamelblad!$C$1:$J$1</c15:sqref>
                        </c15:formulaRef>
                      </c:ext>
                    </c:extLst>
                    <c:strCache>
                      <c:ptCount val="8"/>
                      <c:pt idx="0">
                        <c:v>School 1</c:v>
                      </c:pt>
                      <c:pt idx="1">
                        <c:v>School 2</c:v>
                      </c:pt>
                      <c:pt idx="2">
                        <c:v>School 3</c:v>
                      </c:pt>
                      <c:pt idx="3">
                        <c:v>School 4</c:v>
                      </c:pt>
                      <c:pt idx="4">
                        <c:v>School 5</c:v>
                      </c:pt>
                      <c:pt idx="5">
                        <c:v>School 6</c:v>
                      </c:pt>
                      <c:pt idx="6">
                        <c:v>School 7</c:v>
                      </c:pt>
                      <c:pt idx="7">
                        <c:v>Gemiddelde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Verzamelblad!$C$4:$J$4</c15:sqref>
                        </c15:formulaRef>
                      </c:ext>
                    </c:extLst>
                    <c:numCache>
                      <c:formatCode>0.00</c:formatCode>
                      <c:ptCount val="8"/>
                      <c:pt idx="0">
                        <c:v>1.1666666666666667</c:v>
                      </c:pt>
                      <c:pt idx="1">
                        <c:v>1.1212121212121213</c:v>
                      </c:pt>
                      <c:pt idx="2">
                        <c:v>1.5</c:v>
                      </c:pt>
                      <c:pt idx="3">
                        <c:v>1.0952380952380951</c:v>
                      </c:pt>
                      <c:pt idx="4">
                        <c:v>1.5595238095238095</c:v>
                      </c:pt>
                      <c:pt idx="5">
                        <c:v>1.2</c:v>
                      </c:pt>
                      <c:pt idx="6">
                        <c:v>1.1555555555555557</c:v>
                      </c:pt>
                      <c:pt idx="7" formatCode="0.0">
                        <c:v>1.2568851783137498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4E56-459B-A8B8-C883CB1F7264}"/>
                  </c:ext>
                </c:extLst>
              </c15:ser>
            </c15:filteredBarSeries>
          </c:ext>
        </c:extLst>
      </c:barChart>
      <c:catAx>
        <c:axId val="53004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30054096"/>
        <c:crossesAt val="0"/>
        <c:auto val="1"/>
        <c:lblAlgn val="ctr"/>
        <c:lblOffset val="0"/>
        <c:noMultiLvlLbl val="0"/>
      </c:catAx>
      <c:valAx>
        <c:axId val="530054096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30047536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Verzamelblad!$A$5</c:f>
              <c:strCache>
                <c:ptCount val="1"/>
                <c:pt idx="0">
                  <c:v>1a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Verzamelblad!$C$1:$J$1</c:f>
              <c:strCache>
                <c:ptCount val="8"/>
                <c:pt idx="0">
                  <c:v>School 1</c:v>
                </c:pt>
                <c:pt idx="1">
                  <c:v>School 2</c:v>
                </c:pt>
                <c:pt idx="2">
                  <c:v>School 3</c:v>
                </c:pt>
                <c:pt idx="3">
                  <c:v>School 4</c:v>
                </c:pt>
                <c:pt idx="4">
                  <c:v>School 5</c:v>
                </c:pt>
                <c:pt idx="5">
                  <c:v>School 6</c:v>
                </c:pt>
                <c:pt idx="6">
                  <c:v>School 7</c:v>
                </c:pt>
                <c:pt idx="7">
                  <c:v>Gemiddelde</c:v>
                </c:pt>
              </c:strCache>
            </c:strRef>
          </c:cat>
          <c:val>
            <c:numRef>
              <c:f>Verzamelblad!$C$5:$J$5</c:f>
              <c:numCache>
                <c:formatCode>0.0</c:formatCode>
                <c:ptCount val="8"/>
                <c:pt idx="0">
                  <c:v>1</c:v>
                </c:pt>
                <c:pt idx="1">
                  <c:v>1.5454545454545454</c:v>
                </c:pt>
                <c:pt idx="2">
                  <c:v>1.75</c:v>
                </c:pt>
                <c:pt idx="3">
                  <c:v>1.5714285714285714</c:v>
                </c:pt>
                <c:pt idx="4">
                  <c:v>1.7142857142857142</c:v>
                </c:pt>
                <c:pt idx="5">
                  <c:v>1</c:v>
                </c:pt>
                <c:pt idx="6">
                  <c:v>1.1666666666666667</c:v>
                </c:pt>
                <c:pt idx="7">
                  <c:v>1.392547928262214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C2-41CA-821F-355C1A86F872}"/>
            </c:ext>
          </c:extLst>
        </c:ser>
        <c:ser>
          <c:idx val="2"/>
          <c:order val="2"/>
          <c:tx>
            <c:strRef>
              <c:f>Verzamelblad!$A$6</c:f>
              <c:strCache>
                <c:ptCount val="1"/>
                <c:pt idx="0">
                  <c:v>1b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Verzamelblad!$C$1:$J$1</c:f>
              <c:strCache>
                <c:ptCount val="8"/>
                <c:pt idx="0">
                  <c:v>School 1</c:v>
                </c:pt>
                <c:pt idx="1">
                  <c:v>School 2</c:v>
                </c:pt>
                <c:pt idx="2">
                  <c:v>School 3</c:v>
                </c:pt>
                <c:pt idx="3">
                  <c:v>School 4</c:v>
                </c:pt>
                <c:pt idx="4">
                  <c:v>School 5</c:v>
                </c:pt>
                <c:pt idx="5">
                  <c:v>School 6</c:v>
                </c:pt>
                <c:pt idx="6">
                  <c:v>School 7</c:v>
                </c:pt>
                <c:pt idx="7">
                  <c:v>Gemiddelde</c:v>
                </c:pt>
              </c:strCache>
            </c:strRef>
          </c:cat>
          <c:val>
            <c:numRef>
              <c:f>Verzamelblad!$C$6:$J$6</c:f>
              <c:numCache>
                <c:formatCode>0.0</c:formatCode>
                <c:ptCount val="8"/>
                <c:pt idx="0">
                  <c:v>1.5</c:v>
                </c:pt>
                <c:pt idx="1">
                  <c:v>1.1818181818181819</c:v>
                </c:pt>
                <c:pt idx="2">
                  <c:v>2</c:v>
                </c:pt>
                <c:pt idx="3">
                  <c:v>1.2857142857142858</c:v>
                </c:pt>
                <c:pt idx="4">
                  <c:v>1.7142857142857142</c:v>
                </c:pt>
                <c:pt idx="5">
                  <c:v>1.6</c:v>
                </c:pt>
                <c:pt idx="6">
                  <c:v>1.8</c:v>
                </c:pt>
                <c:pt idx="7">
                  <c:v>1.5831168831168831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C2-41CA-821F-355C1A86F872}"/>
            </c:ext>
          </c:extLst>
        </c:ser>
        <c:ser>
          <c:idx val="4"/>
          <c:order val="4"/>
          <c:tx>
            <c:strRef>
              <c:f>Verzamelblad!$A$12</c:f>
              <c:strCache>
                <c:ptCount val="1"/>
                <c:pt idx="0">
                  <c:v>2d</c:v>
                </c:pt>
              </c:strCache>
            </c:strRef>
          </c:tx>
          <c:spPr>
            <a:solidFill>
              <a:srgbClr val="FF0000">
                <a:alpha val="70000"/>
              </a:srgbClr>
            </a:solidFill>
            <a:ln>
              <a:noFill/>
            </a:ln>
            <a:effectLst/>
          </c:spPr>
          <c:invertIfNegative val="0"/>
          <c:val>
            <c:numRef>
              <c:f>Verzamelblad!$C$12:$J$12</c:f>
              <c:numCache>
                <c:formatCode>0.0</c:formatCode>
                <c:ptCount val="8"/>
                <c:pt idx="0">
                  <c:v>0.16666666666666666</c:v>
                </c:pt>
                <c:pt idx="1">
                  <c:v>0.63636363636363635</c:v>
                </c:pt>
                <c:pt idx="2">
                  <c:v>0.75</c:v>
                </c:pt>
                <c:pt idx="3">
                  <c:v>0</c:v>
                </c:pt>
                <c:pt idx="4">
                  <c:v>0.625</c:v>
                </c:pt>
                <c:pt idx="5">
                  <c:v>0.8</c:v>
                </c:pt>
                <c:pt idx="6">
                  <c:v>0</c:v>
                </c:pt>
                <c:pt idx="7">
                  <c:v>0.42543290043290038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C2-41CA-821F-355C1A86F8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30047536"/>
        <c:axId val="5300540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Verzamelblad!$A$4</c15:sqref>
                        </c15:formulaRef>
                      </c:ext>
                    </c:extLst>
                    <c:strCache>
                      <c:ptCount val="1"/>
                      <c:pt idx="0">
                        <c:v>1</c:v>
                      </c:pt>
                    </c:strCache>
                  </c:strRef>
                </c:tx>
                <c:spPr>
                  <a:solidFill>
                    <a:schemeClr val="accent1">
                      <a:alpha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Verzamelblad!$C$1:$J$1</c15:sqref>
                        </c15:formulaRef>
                      </c:ext>
                    </c:extLst>
                    <c:strCache>
                      <c:ptCount val="8"/>
                      <c:pt idx="0">
                        <c:v>School 1</c:v>
                      </c:pt>
                      <c:pt idx="1">
                        <c:v>School 2</c:v>
                      </c:pt>
                      <c:pt idx="2">
                        <c:v>School 3</c:v>
                      </c:pt>
                      <c:pt idx="3">
                        <c:v>School 4</c:v>
                      </c:pt>
                      <c:pt idx="4">
                        <c:v>School 5</c:v>
                      </c:pt>
                      <c:pt idx="5">
                        <c:v>School 6</c:v>
                      </c:pt>
                      <c:pt idx="6">
                        <c:v>School 7</c:v>
                      </c:pt>
                      <c:pt idx="7">
                        <c:v>Gemiddelde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Verzamelblad!$C$4:$J$4</c15:sqref>
                        </c15:formulaRef>
                      </c:ext>
                    </c:extLst>
                    <c:numCache>
                      <c:formatCode>0.00</c:formatCode>
                      <c:ptCount val="8"/>
                      <c:pt idx="0">
                        <c:v>1.1666666666666667</c:v>
                      </c:pt>
                      <c:pt idx="1">
                        <c:v>1.1212121212121213</c:v>
                      </c:pt>
                      <c:pt idx="2">
                        <c:v>1.5</c:v>
                      </c:pt>
                      <c:pt idx="3">
                        <c:v>1.0952380952380951</c:v>
                      </c:pt>
                      <c:pt idx="4">
                        <c:v>1.5595238095238095</c:v>
                      </c:pt>
                      <c:pt idx="5">
                        <c:v>1.2</c:v>
                      </c:pt>
                      <c:pt idx="6">
                        <c:v>1.1555555555555557</c:v>
                      </c:pt>
                      <c:pt idx="7" formatCode="0.0">
                        <c:v>1.2568851783137498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E5C2-41CA-821F-355C1A86F872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Verzamelblad!$A$7</c15:sqref>
                        </c15:formulaRef>
                      </c:ext>
                    </c:extLst>
                    <c:strCache>
                      <c:ptCount val="1"/>
                      <c:pt idx="0">
                        <c:v>1c</c:v>
                      </c:pt>
                    </c:strCache>
                  </c:strRef>
                </c:tx>
                <c:spPr>
                  <a:solidFill>
                    <a:schemeClr val="accent4">
                      <a:alpha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Verzamelblad!$C$1:$J$1</c15:sqref>
                        </c15:formulaRef>
                      </c:ext>
                    </c:extLst>
                    <c:strCache>
                      <c:ptCount val="8"/>
                      <c:pt idx="0">
                        <c:v>School 1</c:v>
                      </c:pt>
                      <c:pt idx="1">
                        <c:v>School 2</c:v>
                      </c:pt>
                      <c:pt idx="2">
                        <c:v>School 3</c:v>
                      </c:pt>
                      <c:pt idx="3">
                        <c:v>School 4</c:v>
                      </c:pt>
                      <c:pt idx="4">
                        <c:v>School 5</c:v>
                      </c:pt>
                      <c:pt idx="5">
                        <c:v>School 6</c:v>
                      </c:pt>
                      <c:pt idx="6">
                        <c:v>School 7</c:v>
                      </c:pt>
                      <c:pt idx="7">
                        <c:v>Gemiddelde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Verzamelblad!$C$7:$J$7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</c:v>
                      </c:pt>
                      <c:pt idx="1">
                        <c:v>0.63636363636363635</c:v>
                      </c:pt>
                      <c:pt idx="2">
                        <c:v>0.75</c:v>
                      </c:pt>
                      <c:pt idx="3">
                        <c:v>0.42857142857142855</c:v>
                      </c:pt>
                      <c:pt idx="4">
                        <c:v>1.25</c:v>
                      </c:pt>
                      <c:pt idx="5">
                        <c:v>1</c:v>
                      </c:pt>
                      <c:pt idx="6">
                        <c:v>0.5</c:v>
                      </c:pt>
                      <c:pt idx="7">
                        <c:v>0.79499072356215206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E5C2-41CA-821F-355C1A86F872}"/>
                  </c:ext>
                </c:extLst>
              </c15:ser>
            </c15:filteredBarSeries>
          </c:ext>
        </c:extLst>
      </c:barChart>
      <c:catAx>
        <c:axId val="53004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30054096"/>
        <c:crossesAt val="0"/>
        <c:auto val="1"/>
        <c:lblAlgn val="ctr"/>
        <c:lblOffset val="0"/>
        <c:noMultiLvlLbl val="0"/>
      </c:catAx>
      <c:valAx>
        <c:axId val="530054096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30047536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3"/>
          <c:order val="2"/>
          <c:tx>
            <c:strRef>
              <c:f>Verzamelblad!$A$21</c:f>
              <c:strCache>
                <c:ptCount val="1"/>
                <c:pt idx="0">
                  <c:v>4c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Verzamelblad!$C$1:$J$1</c:f>
              <c:strCache>
                <c:ptCount val="8"/>
                <c:pt idx="0">
                  <c:v>School 1</c:v>
                </c:pt>
                <c:pt idx="1">
                  <c:v>School 2</c:v>
                </c:pt>
                <c:pt idx="2">
                  <c:v>School 3</c:v>
                </c:pt>
                <c:pt idx="3">
                  <c:v>School 4</c:v>
                </c:pt>
                <c:pt idx="4">
                  <c:v>School 5</c:v>
                </c:pt>
                <c:pt idx="5">
                  <c:v>School 6</c:v>
                </c:pt>
                <c:pt idx="6">
                  <c:v>School 7</c:v>
                </c:pt>
                <c:pt idx="7">
                  <c:v>Gemiddelde</c:v>
                </c:pt>
              </c:strCache>
            </c:strRef>
          </c:cat>
          <c:val>
            <c:numRef>
              <c:f>Verzamelblad!$C$21:$J$21</c:f>
              <c:numCache>
                <c:formatCode>0.0</c:formatCode>
                <c:ptCount val="8"/>
                <c:pt idx="0">
                  <c:v>0.16666666666666666</c:v>
                </c:pt>
                <c:pt idx="1">
                  <c:v>1.0833333333333333</c:v>
                </c:pt>
                <c:pt idx="2">
                  <c:v>1.25</c:v>
                </c:pt>
                <c:pt idx="3">
                  <c:v>1.1428571428571428</c:v>
                </c:pt>
                <c:pt idx="4">
                  <c:v>1.25</c:v>
                </c:pt>
                <c:pt idx="5">
                  <c:v>1.2</c:v>
                </c:pt>
                <c:pt idx="6">
                  <c:v>1.2</c:v>
                </c:pt>
                <c:pt idx="7">
                  <c:v>1.0418367346938775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BE-49B7-9674-E4CCC85373C6}"/>
            </c:ext>
          </c:extLst>
        </c:ser>
        <c:ser>
          <c:idx val="5"/>
          <c:order val="4"/>
          <c:tx>
            <c:strRef>
              <c:f>Verzamelblad!$A$23</c:f>
              <c:strCache>
                <c:ptCount val="1"/>
                <c:pt idx="0">
                  <c:v>4e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val>
            <c:numRef>
              <c:f>Verzamelblad!$C$23:$J$23</c:f>
              <c:numCache>
                <c:formatCode>0.0</c:formatCode>
                <c:ptCount val="8"/>
                <c:pt idx="0">
                  <c:v>2</c:v>
                </c:pt>
                <c:pt idx="1">
                  <c:v>1.9090909090909092</c:v>
                </c:pt>
                <c:pt idx="2">
                  <c:v>2</c:v>
                </c:pt>
                <c:pt idx="3">
                  <c:v>1.2857142857142858</c:v>
                </c:pt>
                <c:pt idx="4">
                  <c:v>2</c:v>
                </c:pt>
                <c:pt idx="5">
                  <c:v>1.8</c:v>
                </c:pt>
                <c:pt idx="6">
                  <c:v>1.4</c:v>
                </c:pt>
                <c:pt idx="7">
                  <c:v>1.7706864564007423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BE-49B7-9674-E4CCC85373C6}"/>
            </c:ext>
          </c:extLst>
        </c:ser>
        <c:ser>
          <c:idx val="6"/>
          <c:order val="5"/>
          <c:tx>
            <c:strRef>
              <c:f>Verzamelblad!$A$24</c:f>
              <c:strCache>
                <c:ptCount val="1"/>
                <c:pt idx="0">
                  <c:v>4f</c:v>
                </c:pt>
              </c:strCache>
            </c:strRef>
          </c:tx>
          <c:spPr>
            <a:solidFill>
              <a:srgbClr val="FF0000">
                <a:alpha val="70000"/>
              </a:srgbClr>
            </a:solidFill>
            <a:ln>
              <a:noFill/>
            </a:ln>
            <a:effectLst/>
          </c:spPr>
          <c:invertIfNegative val="0"/>
          <c:val>
            <c:numRef>
              <c:f>Verzamelblad!$C$24:$J$24</c:f>
              <c:numCache>
                <c:formatCode>0.0</c:formatCode>
                <c:ptCount val="8"/>
                <c:pt idx="0">
                  <c:v>1.3333333333333333</c:v>
                </c:pt>
                <c:pt idx="1">
                  <c:v>0.90909090909090906</c:v>
                </c:pt>
                <c:pt idx="2">
                  <c:v>1.5</c:v>
                </c:pt>
                <c:pt idx="3">
                  <c:v>1</c:v>
                </c:pt>
                <c:pt idx="4">
                  <c:v>1.5</c:v>
                </c:pt>
                <c:pt idx="5">
                  <c:v>1.4</c:v>
                </c:pt>
                <c:pt idx="6">
                  <c:v>0.6</c:v>
                </c:pt>
                <c:pt idx="7">
                  <c:v>1.1774891774891774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BE-49B7-9674-E4CCC85373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30047536"/>
        <c:axId val="530054096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Verzamelblad!$A$19</c15:sqref>
                        </c15:formulaRef>
                      </c:ext>
                    </c:extLst>
                    <c:strCache>
                      <c:ptCount val="1"/>
                      <c:pt idx="0">
                        <c:v>4a</c:v>
                      </c:pt>
                    </c:strCache>
                  </c:strRef>
                </c:tx>
                <c:spPr>
                  <a:solidFill>
                    <a:schemeClr val="accent2">
                      <a:alpha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Verzamelblad!$C$1:$J$1</c15:sqref>
                        </c15:formulaRef>
                      </c:ext>
                    </c:extLst>
                    <c:strCache>
                      <c:ptCount val="8"/>
                      <c:pt idx="0">
                        <c:v>School 1</c:v>
                      </c:pt>
                      <c:pt idx="1">
                        <c:v>School 2</c:v>
                      </c:pt>
                      <c:pt idx="2">
                        <c:v>School 3</c:v>
                      </c:pt>
                      <c:pt idx="3">
                        <c:v>School 4</c:v>
                      </c:pt>
                      <c:pt idx="4">
                        <c:v>School 5</c:v>
                      </c:pt>
                      <c:pt idx="5">
                        <c:v>School 6</c:v>
                      </c:pt>
                      <c:pt idx="6">
                        <c:v>School 7</c:v>
                      </c:pt>
                      <c:pt idx="7">
                        <c:v>Gemiddelde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Verzamelblad!$C$19:$J$19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1.1666666666666667</c:v>
                      </c:pt>
                      <c:pt idx="1">
                        <c:v>1.5833333333333333</c:v>
                      </c:pt>
                      <c:pt idx="2">
                        <c:v>1.375</c:v>
                      </c:pt>
                      <c:pt idx="3">
                        <c:v>1.8571428571428572</c:v>
                      </c:pt>
                      <c:pt idx="4">
                        <c:v>1.125</c:v>
                      </c:pt>
                      <c:pt idx="5">
                        <c:v>1</c:v>
                      </c:pt>
                      <c:pt idx="6">
                        <c:v>1.3333333333333333</c:v>
                      </c:pt>
                      <c:pt idx="7">
                        <c:v>1.3486394557823131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68BE-49B7-9674-E4CCC85373C6}"/>
                  </c:ext>
                </c:extLst>
              </c15:ser>
            </c15:filteredBarSeries>
            <c15:filteredBar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Verzamelblad!$A$20</c15:sqref>
                        </c15:formulaRef>
                      </c:ext>
                    </c:extLst>
                    <c:strCache>
                      <c:ptCount val="1"/>
                      <c:pt idx="0">
                        <c:v>4b</c:v>
                      </c:pt>
                    </c:strCache>
                  </c:strRef>
                </c:tx>
                <c:spPr>
                  <a:solidFill>
                    <a:schemeClr val="accent3">
                      <a:alpha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Verzamelblad!$C$1:$J$1</c15:sqref>
                        </c15:formulaRef>
                      </c:ext>
                    </c:extLst>
                    <c:strCache>
                      <c:ptCount val="8"/>
                      <c:pt idx="0">
                        <c:v>School 1</c:v>
                      </c:pt>
                      <c:pt idx="1">
                        <c:v>School 2</c:v>
                      </c:pt>
                      <c:pt idx="2">
                        <c:v>School 3</c:v>
                      </c:pt>
                      <c:pt idx="3">
                        <c:v>School 4</c:v>
                      </c:pt>
                      <c:pt idx="4">
                        <c:v>School 5</c:v>
                      </c:pt>
                      <c:pt idx="5">
                        <c:v>School 6</c:v>
                      </c:pt>
                      <c:pt idx="6">
                        <c:v>School 7</c:v>
                      </c:pt>
                      <c:pt idx="7">
                        <c:v>Gemiddelde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Verzamelblad!$C$20:$J$20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</c:v>
                      </c:pt>
                      <c:pt idx="1">
                        <c:v>1.75</c:v>
                      </c:pt>
                      <c:pt idx="2">
                        <c:v>1.625</c:v>
                      </c:pt>
                      <c:pt idx="3">
                        <c:v>1.4285714285714286</c:v>
                      </c:pt>
                      <c:pt idx="4">
                        <c:v>1</c:v>
                      </c:pt>
                      <c:pt idx="5">
                        <c:v>1.4</c:v>
                      </c:pt>
                      <c:pt idx="6">
                        <c:v>1.1666666666666667</c:v>
                      </c:pt>
                      <c:pt idx="7">
                        <c:v>1.3386054421768707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8BE-49B7-9674-E4CCC85373C6}"/>
                  </c:ext>
                </c:extLst>
              </c15:ser>
            </c15:filteredBarSeries>
            <c15:filteredBar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Verzamelblad!$A$22</c15:sqref>
                        </c15:formulaRef>
                      </c:ext>
                    </c:extLst>
                    <c:strCache>
                      <c:ptCount val="1"/>
                      <c:pt idx="0">
                        <c:v>4d</c:v>
                      </c:pt>
                    </c:strCache>
                  </c:strRef>
                </c:tx>
                <c:spPr>
                  <a:solidFill>
                    <a:schemeClr val="accent5">
                      <a:alpha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Verzamelblad!$C$1:$J$1</c15:sqref>
                        </c15:formulaRef>
                      </c:ext>
                    </c:extLst>
                    <c:strCache>
                      <c:ptCount val="8"/>
                      <c:pt idx="0">
                        <c:v>School 1</c:v>
                      </c:pt>
                      <c:pt idx="1">
                        <c:v>School 2</c:v>
                      </c:pt>
                      <c:pt idx="2">
                        <c:v>School 3</c:v>
                      </c:pt>
                      <c:pt idx="3">
                        <c:v>School 4</c:v>
                      </c:pt>
                      <c:pt idx="4">
                        <c:v>School 5</c:v>
                      </c:pt>
                      <c:pt idx="5">
                        <c:v>School 6</c:v>
                      </c:pt>
                      <c:pt idx="6">
                        <c:v>School 7</c:v>
                      </c:pt>
                      <c:pt idx="7">
                        <c:v>Gemiddelde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Verzamelblad!$C$22:$J$22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1.3333333333333333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0.8571428571428571</c:v>
                      </c:pt>
                      <c:pt idx="4">
                        <c:v>1.5</c:v>
                      </c:pt>
                      <c:pt idx="5">
                        <c:v>1.8</c:v>
                      </c:pt>
                      <c:pt idx="6">
                        <c:v>1.1666666666666667</c:v>
                      </c:pt>
                      <c:pt idx="7">
                        <c:v>1.3795918367346938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68BE-49B7-9674-E4CCC85373C6}"/>
                  </c:ext>
                </c:extLst>
              </c15:ser>
            </c15:filteredBarSeries>
            <c15:filteredBar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Verzamelblad!$A$25</c15:sqref>
                        </c15:formulaRef>
                      </c:ext>
                    </c:extLst>
                    <c:strCache>
                      <c:ptCount val="1"/>
                      <c:pt idx="0">
                        <c:v>4g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  <a:alpha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Verzamelblad!$C$25:$J$25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1.8</c:v>
                      </c:pt>
                      <c:pt idx="1">
                        <c:v>2</c:v>
                      </c:pt>
                      <c:pt idx="2">
                        <c:v>1.375</c:v>
                      </c:pt>
                      <c:pt idx="3">
                        <c:v>2</c:v>
                      </c:pt>
                      <c:pt idx="4">
                        <c:v>2</c:v>
                      </c:pt>
                      <c:pt idx="5">
                        <c:v>1.8</c:v>
                      </c:pt>
                      <c:pt idx="6">
                        <c:v>1.8</c:v>
                      </c:pt>
                      <c:pt idx="7">
                        <c:v>1.8250000000000004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68BE-49B7-9674-E4CCC85373C6}"/>
                  </c:ext>
                </c:extLst>
              </c15:ser>
            </c15:filteredBarSeries>
          </c:ext>
        </c:extLst>
      </c:barChart>
      <c:catAx>
        <c:axId val="53004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30054096"/>
        <c:crossesAt val="0"/>
        <c:auto val="1"/>
        <c:lblAlgn val="ctr"/>
        <c:lblOffset val="0"/>
        <c:noMultiLvlLbl val="0"/>
      </c:catAx>
      <c:valAx>
        <c:axId val="530054096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3004753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aseline="0"/>
      </a:pPr>
      <a:endParaRPr lang="nl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Verzamelblad!$A$14</c:f>
              <c:strCache>
                <c:ptCount val="1"/>
                <c:pt idx="0">
                  <c:v>3a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Verzamelblad!$C$1:$J$1</c:f>
              <c:strCache>
                <c:ptCount val="8"/>
                <c:pt idx="0">
                  <c:v>School 1</c:v>
                </c:pt>
                <c:pt idx="1">
                  <c:v>School 2</c:v>
                </c:pt>
                <c:pt idx="2">
                  <c:v>School 3</c:v>
                </c:pt>
                <c:pt idx="3">
                  <c:v>School 4</c:v>
                </c:pt>
                <c:pt idx="4">
                  <c:v>School 5</c:v>
                </c:pt>
                <c:pt idx="5">
                  <c:v>School 6</c:v>
                </c:pt>
                <c:pt idx="6">
                  <c:v>School 7</c:v>
                </c:pt>
                <c:pt idx="7">
                  <c:v>Gemiddelde</c:v>
                </c:pt>
              </c:strCache>
            </c:strRef>
          </c:cat>
          <c:val>
            <c:numRef>
              <c:f>Verzamelblad!$C$14:$J$14</c:f>
              <c:numCache>
                <c:formatCode>0.0</c:formatCode>
                <c:ptCount val="8"/>
                <c:pt idx="0">
                  <c:v>0.33333333333333331</c:v>
                </c:pt>
                <c:pt idx="1">
                  <c:v>0.66666666666666663</c:v>
                </c:pt>
                <c:pt idx="2">
                  <c:v>0.625</c:v>
                </c:pt>
                <c:pt idx="3">
                  <c:v>0.14285714285714285</c:v>
                </c:pt>
                <c:pt idx="4">
                  <c:v>0.5</c:v>
                </c:pt>
                <c:pt idx="5">
                  <c:v>0.8</c:v>
                </c:pt>
                <c:pt idx="6">
                  <c:v>0.5</c:v>
                </c:pt>
                <c:pt idx="7">
                  <c:v>0.50969387755102047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2D-4DA1-93E4-33DB5BAB0CC1}"/>
            </c:ext>
          </c:extLst>
        </c:ser>
        <c:ser>
          <c:idx val="4"/>
          <c:order val="3"/>
          <c:tx>
            <c:strRef>
              <c:f>Verzamelblad!$A$17</c:f>
              <c:strCache>
                <c:ptCount val="1"/>
                <c:pt idx="0">
                  <c:v>3d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Verzamelblad!$C$1:$J$1</c:f>
              <c:strCache>
                <c:ptCount val="8"/>
                <c:pt idx="0">
                  <c:v>School 1</c:v>
                </c:pt>
                <c:pt idx="1">
                  <c:v>School 2</c:v>
                </c:pt>
                <c:pt idx="2">
                  <c:v>School 3</c:v>
                </c:pt>
                <c:pt idx="3">
                  <c:v>School 4</c:v>
                </c:pt>
                <c:pt idx="4">
                  <c:v>School 5</c:v>
                </c:pt>
                <c:pt idx="5">
                  <c:v>School 6</c:v>
                </c:pt>
                <c:pt idx="6">
                  <c:v>School 7</c:v>
                </c:pt>
                <c:pt idx="7">
                  <c:v>Gemiddelde</c:v>
                </c:pt>
              </c:strCache>
            </c:strRef>
          </c:cat>
          <c:val>
            <c:numRef>
              <c:f>Verzamelblad!$C$17:$J$17</c:f>
              <c:numCache>
                <c:formatCode>0.0</c:formatCode>
                <c:ptCount val="8"/>
                <c:pt idx="0">
                  <c:v>1.6666666666666667</c:v>
                </c:pt>
                <c:pt idx="1">
                  <c:v>1.3636363636363635</c:v>
                </c:pt>
                <c:pt idx="2">
                  <c:v>1.25</c:v>
                </c:pt>
                <c:pt idx="3">
                  <c:v>0.8571428571428571</c:v>
                </c:pt>
                <c:pt idx="4">
                  <c:v>1.375</c:v>
                </c:pt>
                <c:pt idx="5">
                  <c:v>1.6</c:v>
                </c:pt>
                <c:pt idx="6">
                  <c:v>1.1666666666666667</c:v>
                </c:pt>
                <c:pt idx="7">
                  <c:v>1.3255875077303647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2D-4DA1-93E4-33DB5BAB0C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30047536"/>
        <c:axId val="530054096"/>
        <c:extLst>
          <c:ext xmlns:c15="http://schemas.microsoft.com/office/drawing/2012/chart" uri="{02D57815-91ED-43cb-92C2-25804820EDAC}">
            <c15:filteredBar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Verzamelblad!$A$15</c15:sqref>
                        </c15:formulaRef>
                      </c:ext>
                    </c:extLst>
                    <c:strCache>
                      <c:ptCount val="1"/>
                      <c:pt idx="0">
                        <c:v>3b</c:v>
                      </c:pt>
                    </c:strCache>
                  </c:strRef>
                </c:tx>
                <c:spPr>
                  <a:solidFill>
                    <a:schemeClr val="accent3">
                      <a:alpha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Verzamelblad!$C$1:$J$1</c15:sqref>
                        </c15:formulaRef>
                      </c:ext>
                    </c:extLst>
                    <c:strCache>
                      <c:ptCount val="8"/>
                      <c:pt idx="0">
                        <c:v>School 1</c:v>
                      </c:pt>
                      <c:pt idx="1">
                        <c:v>School 2</c:v>
                      </c:pt>
                      <c:pt idx="2">
                        <c:v>School 3</c:v>
                      </c:pt>
                      <c:pt idx="3">
                        <c:v>School 4</c:v>
                      </c:pt>
                      <c:pt idx="4">
                        <c:v>School 5</c:v>
                      </c:pt>
                      <c:pt idx="5">
                        <c:v>School 6</c:v>
                      </c:pt>
                      <c:pt idx="6">
                        <c:v>School 7</c:v>
                      </c:pt>
                      <c:pt idx="7">
                        <c:v>Gemiddelde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Verzamelblad!$C$15:$J$15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0</c:v>
                      </c:pt>
                      <c:pt idx="1">
                        <c:v>0.25</c:v>
                      </c:pt>
                      <c:pt idx="2">
                        <c:v>0.75</c:v>
                      </c:pt>
                      <c:pt idx="3">
                        <c:v>0.14285714285714285</c:v>
                      </c:pt>
                      <c:pt idx="4">
                        <c:v>0.14285714285714285</c:v>
                      </c:pt>
                      <c:pt idx="5">
                        <c:v>0.2</c:v>
                      </c:pt>
                      <c:pt idx="6">
                        <c:v>0.33333333333333331</c:v>
                      </c:pt>
                      <c:pt idx="7">
                        <c:v>0.25986394557823128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3A2D-4DA1-93E4-33DB5BAB0CC1}"/>
                  </c:ext>
                </c:extLst>
              </c15:ser>
            </c15:filteredBarSeries>
            <c15:filteredBar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Verzamelblad!$A$16</c15:sqref>
                        </c15:formulaRef>
                      </c:ext>
                    </c:extLst>
                    <c:strCache>
                      <c:ptCount val="1"/>
                      <c:pt idx="0">
                        <c:v>3c</c:v>
                      </c:pt>
                    </c:strCache>
                  </c:strRef>
                </c:tx>
                <c:spPr>
                  <a:solidFill>
                    <a:schemeClr val="accent4">
                      <a:alpha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Verzamelblad!$C$1:$J$1</c15:sqref>
                        </c15:formulaRef>
                      </c:ext>
                    </c:extLst>
                    <c:strCache>
                      <c:ptCount val="8"/>
                      <c:pt idx="0">
                        <c:v>School 1</c:v>
                      </c:pt>
                      <c:pt idx="1">
                        <c:v>School 2</c:v>
                      </c:pt>
                      <c:pt idx="2">
                        <c:v>School 3</c:v>
                      </c:pt>
                      <c:pt idx="3">
                        <c:v>School 4</c:v>
                      </c:pt>
                      <c:pt idx="4">
                        <c:v>School 5</c:v>
                      </c:pt>
                      <c:pt idx="5">
                        <c:v>School 6</c:v>
                      </c:pt>
                      <c:pt idx="6">
                        <c:v>School 7</c:v>
                      </c:pt>
                      <c:pt idx="7">
                        <c:v>Gemiddelde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Verzamelblad!$C$16:$J$16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1.6666666666666667</c:v>
                      </c:pt>
                      <c:pt idx="1">
                        <c:v>1.7272727272727273</c:v>
                      </c:pt>
                      <c:pt idx="2">
                        <c:v>1.25</c:v>
                      </c:pt>
                      <c:pt idx="3">
                        <c:v>0.7142857142857143</c:v>
                      </c:pt>
                      <c:pt idx="4">
                        <c:v>1.4285714285714286</c:v>
                      </c:pt>
                      <c:pt idx="5">
                        <c:v>1</c:v>
                      </c:pt>
                      <c:pt idx="6">
                        <c:v>0.83333333333333337</c:v>
                      </c:pt>
                      <c:pt idx="7">
                        <c:v>1.2314471243042673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3A2D-4DA1-93E4-33DB5BAB0CC1}"/>
                  </c:ext>
                </c:extLst>
              </c15:ser>
            </c15:filteredBarSeries>
          </c:ext>
        </c:extLst>
      </c:barChart>
      <c:catAx>
        <c:axId val="53004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30054096"/>
        <c:crossesAt val="0"/>
        <c:auto val="1"/>
        <c:lblAlgn val="ctr"/>
        <c:lblOffset val="0"/>
        <c:noMultiLvlLbl val="0"/>
      </c:catAx>
      <c:valAx>
        <c:axId val="530054096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3004753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3"/>
          <c:order val="3"/>
          <c:tx>
            <c:strRef>
              <c:f>Verzamelblad!$A$45</c:f>
              <c:strCache>
                <c:ptCount val="1"/>
                <c:pt idx="0">
                  <c:v>8c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Verzamelblad!$C$1:$J$1</c:f>
              <c:strCache>
                <c:ptCount val="8"/>
                <c:pt idx="0">
                  <c:v>School 1</c:v>
                </c:pt>
                <c:pt idx="1">
                  <c:v>School 2</c:v>
                </c:pt>
                <c:pt idx="2">
                  <c:v>School 3</c:v>
                </c:pt>
                <c:pt idx="3">
                  <c:v>School 4</c:v>
                </c:pt>
                <c:pt idx="4">
                  <c:v>School 5</c:v>
                </c:pt>
                <c:pt idx="5">
                  <c:v>School 6</c:v>
                </c:pt>
                <c:pt idx="6">
                  <c:v>School 7</c:v>
                </c:pt>
                <c:pt idx="7">
                  <c:v>Gemiddelde</c:v>
                </c:pt>
              </c:strCache>
            </c:strRef>
          </c:cat>
          <c:val>
            <c:numRef>
              <c:f>Verzamelblad!$C$45:$J$45</c:f>
              <c:numCache>
                <c:formatCode>0.0</c:formatCode>
                <c:ptCount val="8"/>
                <c:pt idx="0">
                  <c:v>0</c:v>
                </c:pt>
                <c:pt idx="1">
                  <c:v>0.9</c:v>
                </c:pt>
                <c:pt idx="2">
                  <c:v>0.375</c:v>
                </c:pt>
                <c:pt idx="3">
                  <c:v>0.2857142857142857</c:v>
                </c:pt>
                <c:pt idx="4">
                  <c:v>0.7142857142857143</c:v>
                </c:pt>
                <c:pt idx="5">
                  <c:v>0.6</c:v>
                </c:pt>
                <c:pt idx="6">
                  <c:v>0</c:v>
                </c:pt>
                <c:pt idx="7">
                  <c:v>0.4107142857142857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BF-486F-991B-2D0458EE2AFA}"/>
            </c:ext>
          </c:extLst>
        </c:ser>
        <c:ser>
          <c:idx val="4"/>
          <c:order val="4"/>
          <c:tx>
            <c:strRef>
              <c:f>Verzamelblad!$A$46</c:f>
              <c:strCache>
                <c:ptCount val="1"/>
                <c:pt idx="0">
                  <c:v>8d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val>
            <c:numRef>
              <c:f>Verzamelblad!$C$46:$J$46</c:f>
              <c:numCache>
                <c:formatCode>0.0</c:formatCode>
                <c:ptCount val="8"/>
                <c:pt idx="0">
                  <c:v>0.33333333333333331</c:v>
                </c:pt>
                <c:pt idx="1">
                  <c:v>0.7</c:v>
                </c:pt>
                <c:pt idx="2">
                  <c:v>0.7142857142857143</c:v>
                </c:pt>
                <c:pt idx="3">
                  <c:v>0.2857142857142857</c:v>
                </c:pt>
                <c:pt idx="4">
                  <c:v>0.5</c:v>
                </c:pt>
                <c:pt idx="5">
                  <c:v>1</c:v>
                </c:pt>
                <c:pt idx="6">
                  <c:v>0.5</c:v>
                </c:pt>
                <c:pt idx="7">
                  <c:v>0.57619047619047614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BF-486F-991B-2D0458EE2AFA}"/>
            </c:ext>
          </c:extLst>
        </c:ser>
        <c:ser>
          <c:idx val="6"/>
          <c:order val="6"/>
          <c:tx>
            <c:strRef>
              <c:f>Verzamelblad!$A$48</c:f>
              <c:strCache>
                <c:ptCount val="1"/>
                <c:pt idx="0">
                  <c:v>8f</c:v>
                </c:pt>
              </c:strCache>
            </c:strRef>
          </c:tx>
          <c:spPr>
            <a:solidFill>
              <a:srgbClr val="FF0000">
                <a:alpha val="70000"/>
              </a:srgbClr>
            </a:solidFill>
            <a:ln>
              <a:noFill/>
            </a:ln>
            <a:effectLst/>
          </c:spPr>
          <c:invertIfNegative val="0"/>
          <c:val>
            <c:numRef>
              <c:f>Verzamelblad!$C$48:$J$48</c:f>
              <c:numCache>
                <c:formatCode>0.0</c:formatCode>
                <c:ptCount val="8"/>
                <c:pt idx="0">
                  <c:v>0.16666666666666666</c:v>
                </c:pt>
                <c:pt idx="1">
                  <c:v>1</c:v>
                </c:pt>
                <c:pt idx="2">
                  <c:v>1.3333333333333333</c:v>
                </c:pt>
                <c:pt idx="3">
                  <c:v>0.2857142857142857</c:v>
                </c:pt>
                <c:pt idx="4">
                  <c:v>0.5714285714285714</c:v>
                </c:pt>
                <c:pt idx="5">
                  <c:v>0.8</c:v>
                </c:pt>
                <c:pt idx="6">
                  <c:v>0.25</c:v>
                </c:pt>
                <c:pt idx="7">
                  <c:v>0.62959183673469377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BF-486F-991B-2D0458EE2A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30047536"/>
        <c:axId val="5300540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Verzamelblad!$A$42</c15:sqref>
                        </c15:formulaRef>
                      </c:ext>
                    </c:extLst>
                    <c:strCache>
                      <c:ptCount val="1"/>
                      <c:pt idx="0">
                        <c:v>8</c:v>
                      </c:pt>
                    </c:strCache>
                  </c:strRef>
                </c:tx>
                <c:spPr>
                  <a:solidFill>
                    <a:schemeClr val="accent1">
                      <a:alpha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Verzamelblad!$C$1:$J$1</c15:sqref>
                        </c15:formulaRef>
                      </c:ext>
                    </c:extLst>
                    <c:strCache>
                      <c:ptCount val="8"/>
                      <c:pt idx="0">
                        <c:v>School 1</c:v>
                      </c:pt>
                      <c:pt idx="1">
                        <c:v>School 2</c:v>
                      </c:pt>
                      <c:pt idx="2">
                        <c:v>School 3</c:v>
                      </c:pt>
                      <c:pt idx="3">
                        <c:v>School 4</c:v>
                      </c:pt>
                      <c:pt idx="4">
                        <c:v>School 5</c:v>
                      </c:pt>
                      <c:pt idx="5">
                        <c:v>School 6</c:v>
                      </c:pt>
                      <c:pt idx="6">
                        <c:v>School 7</c:v>
                      </c:pt>
                      <c:pt idx="7">
                        <c:v>Gemiddelde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Verzamelblad!$C$42:$J$42</c15:sqref>
                        </c15:formulaRef>
                      </c:ext>
                    </c:extLst>
                    <c:numCache>
                      <c:formatCode>0.00</c:formatCode>
                      <c:ptCount val="8"/>
                      <c:pt idx="0">
                        <c:v>0.3611111111111111</c:v>
                      </c:pt>
                      <c:pt idx="1">
                        <c:v>1.0999999999999999</c:v>
                      </c:pt>
                      <c:pt idx="2">
                        <c:v>0.73412698412698418</c:v>
                      </c:pt>
                      <c:pt idx="3">
                        <c:v>0.47619047619047611</c:v>
                      </c:pt>
                      <c:pt idx="4">
                        <c:v>0.73511904761904756</c:v>
                      </c:pt>
                      <c:pt idx="5">
                        <c:v>0.79999999999999993</c:v>
                      </c:pt>
                      <c:pt idx="6">
                        <c:v>0.55277777777777781</c:v>
                      </c:pt>
                      <c:pt idx="7" formatCode="0.0">
                        <c:v>0.67990362811791383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52BF-486F-991B-2D0458EE2AFA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Verzamelblad!$A$43</c15:sqref>
                        </c15:formulaRef>
                      </c:ext>
                    </c:extLst>
                    <c:strCache>
                      <c:ptCount val="1"/>
                      <c:pt idx="0">
                        <c:v>8a</c:v>
                      </c:pt>
                    </c:strCache>
                  </c:strRef>
                </c:tx>
                <c:spPr>
                  <a:solidFill>
                    <a:schemeClr val="accent2">
                      <a:alpha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Verzamelblad!$C$1:$J$1</c15:sqref>
                        </c15:formulaRef>
                      </c:ext>
                    </c:extLst>
                    <c:strCache>
                      <c:ptCount val="8"/>
                      <c:pt idx="0">
                        <c:v>School 1</c:v>
                      </c:pt>
                      <c:pt idx="1">
                        <c:v>School 2</c:v>
                      </c:pt>
                      <c:pt idx="2">
                        <c:v>School 3</c:v>
                      </c:pt>
                      <c:pt idx="3">
                        <c:v>School 4</c:v>
                      </c:pt>
                      <c:pt idx="4">
                        <c:v>School 5</c:v>
                      </c:pt>
                      <c:pt idx="5">
                        <c:v>School 6</c:v>
                      </c:pt>
                      <c:pt idx="6">
                        <c:v>School 7</c:v>
                      </c:pt>
                      <c:pt idx="7">
                        <c:v>Gemiddelde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Verzamelblad!$C$43:$J$43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</c:v>
                      </c:pt>
                      <c:pt idx="1">
                        <c:v>1.5</c:v>
                      </c:pt>
                      <c:pt idx="2">
                        <c:v>0.8571428571428571</c:v>
                      </c:pt>
                      <c:pt idx="3">
                        <c:v>0.5714285714285714</c:v>
                      </c:pt>
                      <c:pt idx="4">
                        <c:v>1.125</c:v>
                      </c:pt>
                      <c:pt idx="5">
                        <c:v>0.6</c:v>
                      </c:pt>
                      <c:pt idx="6">
                        <c:v>1.1666666666666667</c:v>
                      </c:pt>
                      <c:pt idx="7">
                        <c:v>0.97431972789115651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52BF-486F-991B-2D0458EE2AFA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Verzamelblad!$A$44</c15:sqref>
                        </c15:formulaRef>
                      </c:ext>
                    </c:extLst>
                    <c:strCache>
                      <c:ptCount val="1"/>
                      <c:pt idx="0">
                        <c:v>8b</c:v>
                      </c:pt>
                    </c:strCache>
                  </c:strRef>
                </c:tx>
                <c:spPr>
                  <a:solidFill>
                    <a:schemeClr val="accent3">
                      <a:alpha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Verzamelblad!$C$1:$J$1</c15:sqref>
                        </c15:formulaRef>
                      </c:ext>
                    </c:extLst>
                    <c:strCache>
                      <c:ptCount val="8"/>
                      <c:pt idx="0">
                        <c:v>School 1</c:v>
                      </c:pt>
                      <c:pt idx="1">
                        <c:v>School 2</c:v>
                      </c:pt>
                      <c:pt idx="2">
                        <c:v>School 3</c:v>
                      </c:pt>
                      <c:pt idx="3">
                        <c:v>School 4</c:v>
                      </c:pt>
                      <c:pt idx="4">
                        <c:v>School 5</c:v>
                      </c:pt>
                      <c:pt idx="5">
                        <c:v>School 6</c:v>
                      </c:pt>
                      <c:pt idx="6">
                        <c:v>School 7</c:v>
                      </c:pt>
                      <c:pt idx="7">
                        <c:v>Gemiddelde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Verzamelblad!$C$44:$J$44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0</c:v>
                      </c:pt>
                      <c:pt idx="1">
                        <c:v>1</c:v>
                      </c:pt>
                      <c:pt idx="2">
                        <c:v>0.375</c:v>
                      </c:pt>
                      <c:pt idx="3">
                        <c:v>0.42857142857142855</c:v>
                      </c:pt>
                      <c:pt idx="4">
                        <c:v>0.125</c:v>
                      </c:pt>
                      <c:pt idx="5">
                        <c:v>0.6</c:v>
                      </c:pt>
                      <c:pt idx="6">
                        <c:v>0.4</c:v>
                      </c:pt>
                      <c:pt idx="7">
                        <c:v>0.41836734693877548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52BF-486F-991B-2D0458EE2AFA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Verzamelblad!$A$47</c15:sqref>
                        </c15:formulaRef>
                      </c:ext>
                    </c:extLst>
                    <c:strCache>
                      <c:ptCount val="1"/>
                      <c:pt idx="0">
                        <c:v>8e</c:v>
                      </c:pt>
                    </c:strCache>
                  </c:strRef>
                </c:tx>
                <c:spPr>
                  <a:solidFill>
                    <a:schemeClr val="accent6">
                      <a:alpha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Verzamelblad!$C$47:$J$47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0.66666666666666663</c:v>
                      </c:pt>
                      <c:pt idx="1">
                        <c:v>1.5</c:v>
                      </c:pt>
                      <c:pt idx="2">
                        <c:v>0.75</c:v>
                      </c:pt>
                      <c:pt idx="3">
                        <c:v>1</c:v>
                      </c:pt>
                      <c:pt idx="4">
                        <c:v>1.375</c:v>
                      </c:pt>
                      <c:pt idx="5">
                        <c:v>1.2</c:v>
                      </c:pt>
                      <c:pt idx="6">
                        <c:v>1</c:v>
                      </c:pt>
                      <c:pt idx="7">
                        <c:v>1.0702380952380952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52BF-486F-991B-2D0458EE2AFA}"/>
                  </c:ext>
                </c:extLst>
              </c15:ser>
            </c15:filteredBarSeries>
          </c:ext>
        </c:extLst>
      </c:barChart>
      <c:catAx>
        <c:axId val="53004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30054096"/>
        <c:crossesAt val="0"/>
        <c:auto val="1"/>
        <c:lblAlgn val="ctr"/>
        <c:lblOffset val="100"/>
        <c:noMultiLvlLbl val="0"/>
      </c:catAx>
      <c:valAx>
        <c:axId val="530054096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3004753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22859-1087-46EF-8C88-97BD8E9B1CDF}" type="datetimeFigureOut">
              <a:rPr lang="nl-NL" smtClean="0"/>
              <a:t>23-11-2018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58ED7-204E-4A9D-96D2-F1DE30E25B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5962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58ED7-204E-4A9D-96D2-F1DE30E25B19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1268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1861AD-B510-AA4F-8832-9D2B33D9BB9A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8715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58ED7-204E-4A9D-96D2-F1DE30E25B19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3257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58ED7-204E-4A9D-96D2-F1DE30E25B19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9965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1861AD-B510-AA4F-8832-9D2B33D9BB9A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8156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58ED7-204E-4A9D-96D2-F1DE30E25B19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4631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58ED7-204E-4A9D-96D2-F1DE30E25B19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0838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1861AD-B510-AA4F-8832-9D2B33D9BB9A}" type="slidenum">
              <a:rPr lang="nl-NL" smtClean="0"/>
              <a:pPr>
                <a:defRPr/>
              </a:pPr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4775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58ED7-204E-4A9D-96D2-F1DE30E25B19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0095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58ED7-204E-4A9D-96D2-F1DE30E25B19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4568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58ED7-204E-4A9D-96D2-F1DE30E25B1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0249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58ED7-204E-4A9D-96D2-F1DE30E25B19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7802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endParaRPr lang="nl-NL" b="1" i="0" baseline="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endParaRPr lang="nl-NL" b="1" i="0" baseline="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FontTx/>
              <a:buNone/>
            </a:pPr>
            <a:r>
              <a:rPr lang="nl-NL" b="1" i="0" baseline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Lege contextscan open zetten en doornemen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58ED7-204E-4A9D-96D2-F1DE30E25B1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8375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58ED7-204E-4A9D-96D2-F1DE30E25B1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761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58ED7-204E-4A9D-96D2-F1DE30E25B19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5821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58ED7-204E-4A9D-96D2-F1DE30E25B19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6717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58ED7-204E-4A9D-96D2-F1DE30E25B19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8443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0934-7FF5-4EAC-BF46-B21750CC1EB1}" type="datetimeFigureOut">
              <a:rPr lang="nl-NL" smtClean="0"/>
              <a:t>23-11-2018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E6E0-9FB6-4D05-AF46-59C4459B9A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085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0934-7FF5-4EAC-BF46-B21750CC1EB1}" type="datetimeFigureOut">
              <a:rPr lang="nl-NL" smtClean="0"/>
              <a:t>23-11-2018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E6E0-9FB6-4D05-AF46-59C4459B9A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9983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0934-7FF5-4EAC-BF46-B21750CC1EB1}" type="datetimeFigureOut">
              <a:rPr lang="nl-NL" smtClean="0"/>
              <a:t>23-11-2018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E6E0-9FB6-4D05-AF46-59C4459B9A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4319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0934-7FF5-4EAC-BF46-B21750CC1EB1}" type="datetimeFigureOut">
              <a:rPr lang="nl-NL" smtClean="0"/>
              <a:t>23-11-2018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E6E0-9FB6-4D05-AF46-59C4459B9A64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2484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0934-7FF5-4EAC-BF46-B21750CC1EB1}" type="datetimeFigureOut">
              <a:rPr lang="nl-NL" smtClean="0"/>
              <a:t>23-11-2018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E6E0-9FB6-4D05-AF46-59C4459B9A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8878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0934-7FF5-4EAC-BF46-B21750CC1EB1}" type="datetimeFigureOut">
              <a:rPr lang="nl-NL" smtClean="0"/>
              <a:t>23-11-2018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E6E0-9FB6-4D05-AF46-59C4459B9A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2348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0934-7FF5-4EAC-BF46-B21750CC1EB1}" type="datetimeFigureOut">
              <a:rPr lang="nl-NL" smtClean="0"/>
              <a:t>23-11-2018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E6E0-9FB6-4D05-AF46-59C4459B9A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2174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0934-7FF5-4EAC-BF46-B21750CC1EB1}" type="datetimeFigureOut">
              <a:rPr lang="nl-NL" smtClean="0"/>
              <a:t>23-11-2018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E6E0-9FB6-4D05-AF46-59C4459B9A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2981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0934-7FF5-4EAC-BF46-B21750CC1EB1}" type="datetimeFigureOut">
              <a:rPr lang="nl-NL" smtClean="0"/>
              <a:t>23-11-2018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E6E0-9FB6-4D05-AF46-59C4459B9A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147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0934-7FF5-4EAC-BF46-B21750CC1EB1}" type="datetimeFigureOut">
              <a:rPr lang="nl-NL" smtClean="0"/>
              <a:t>23-11-2018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E6E0-9FB6-4D05-AF46-59C4459B9A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05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0934-7FF5-4EAC-BF46-B21750CC1EB1}" type="datetimeFigureOut">
              <a:rPr lang="nl-NL" smtClean="0"/>
              <a:t>23-11-2018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E6E0-9FB6-4D05-AF46-59C4459B9A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39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0934-7FF5-4EAC-BF46-B21750CC1EB1}" type="datetimeFigureOut">
              <a:rPr lang="nl-NL" smtClean="0"/>
              <a:t>23-11-2018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E6E0-9FB6-4D05-AF46-59C4459B9A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458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0934-7FF5-4EAC-BF46-B21750CC1EB1}" type="datetimeFigureOut">
              <a:rPr lang="nl-NL" smtClean="0"/>
              <a:t>23-11-2018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E6E0-9FB6-4D05-AF46-59C4459B9A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809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0934-7FF5-4EAC-BF46-B21750CC1EB1}" type="datetimeFigureOut">
              <a:rPr lang="nl-NL" smtClean="0"/>
              <a:t>23-11-2018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E6E0-9FB6-4D05-AF46-59C4459B9A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200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0934-7FF5-4EAC-BF46-B21750CC1EB1}" type="datetimeFigureOut">
              <a:rPr lang="nl-NL" smtClean="0"/>
              <a:t>23-11-2018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E6E0-9FB6-4D05-AF46-59C4459B9A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2146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0934-7FF5-4EAC-BF46-B21750CC1EB1}" type="datetimeFigureOut">
              <a:rPr lang="nl-NL" smtClean="0"/>
              <a:t>23-11-2018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E6E0-9FB6-4D05-AF46-59C4459B9A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397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0934-7FF5-4EAC-BF46-B21750CC1EB1}" type="datetimeFigureOut">
              <a:rPr lang="nl-NL" smtClean="0"/>
              <a:t>23-11-2018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E6E0-9FB6-4D05-AF46-59C4459B9A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8616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10E0934-7FF5-4EAC-BF46-B21750CC1EB1}" type="datetimeFigureOut">
              <a:rPr lang="nl-NL" smtClean="0"/>
              <a:t>23-11-2018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E6E0-9FB6-4D05-AF46-59C4459B9A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25935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curriculumvandetoekomst.slo.nl/Contextscan-Formatief-Evalueren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54955" y="485422"/>
            <a:ext cx="9422734" cy="3840403"/>
          </a:xfrm>
        </p:spPr>
        <p:txBody>
          <a:bodyPr>
            <a:normAutofit/>
          </a:bodyPr>
          <a:lstStyle/>
          <a:p>
            <a:pPr algn="ctr"/>
            <a:r>
              <a:rPr lang="nl-NL" sz="5400" dirty="0" smtClean="0"/>
              <a:t>De implementatie van formatief evalueren:</a:t>
            </a:r>
            <a:br>
              <a:rPr lang="nl-NL" sz="5400" dirty="0" smtClean="0"/>
            </a:br>
            <a:r>
              <a:rPr lang="nl-NL" sz="5400" dirty="0" smtClean="0"/>
              <a:t>Inzichten en dilemma’s</a:t>
            </a:r>
            <a:endParaRPr lang="nl-NL" sz="54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endParaRPr lang="nl-NL" b="1" dirty="0" smtClean="0"/>
          </a:p>
          <a:p>
            <a:pPr algn="ctr"/>
            <a:r>
              <a:rPr lang="nl-NL" sz="3400" b="1" dirty="0" smtClean="0"/>
              <a:t>Herman Schalk (SLO)</a:t>
            </a:r>
          </a:p>
          <a:p>
            <a:pPr algn="ctr"/>
            <a:r>
              <a:rPr lang="nl-NL" sz="3400" b="1" dirty="0" smtClean="0"/>
              <a:t>Machiel Bouwmans (Hogeschool Utrecht)</a:t>
            </a:r>
            <a:endParaRPr lang="nl-NL" sz="3400" b="1" dirty="0"/>
          </a:p>
        </p:txBody>
      </p:sp>
    </p:spTree>
    <p:extLst>
      <p:ext uri="{BB962C8B-B14F-4D97-AF65-F5344CB8AC3E}">
        <p14:creationId xmlns:p14="http://schemas.microsoft.com/office/powerpoint/2010/main" val="286711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3355" y="213748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nl-NL" sz="4800" dirty="0" smtClean="0"/>
              <a:t>Dilemma 2</a:t>
            </a:r>
            <a:br>
              <a:rPr lang="nl-NL" sz="4800" dirty="0" smtClean="0"/>
            </a:br>
            <a:r>
              <a:rPr lang="nl-NL" sz="4800" dirty="0" smtClean="0"/>
              <a:t/>
            </a:r>
            <a:br>
              <a:rPr lang="nl-NL" sz="4800" dirty="0" smtClean="0"/>
            </a:br>
            <a:r>
              <a:rPr lang="nl-NL" sz="4800" dirty="0" smtClean="0"/>
              <a:t>Draagvlak &amp; </a:t>
            </a:r>
            <a:r>
              <a:rPr lang="nl-NL" sz="4800" dirty="0"/>
              <a:t>V</a:t>
            </a:r>
            <a:r>
              <a:rPr lang="nl-NL" sz="4800" dirty="0" smtClean="0"/>
              <a:t>ertrouwen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242585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838200" y="443535"/>
            <a:ext cx="71264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4</a:t>
            </a:r>
            <a:r>
              <a:rPr lang="nl-NL" sz="2400" dirty="0" smtClean="0"/>
              <a:t>c</a:t>
            </a:r>
            <a:r>
              <a:rPr lang="nl-NL" sz="2400" dirty="0"/>
              <a:t>: Er is draagvlak onder de docenten</a:t>
            </a:r>
            <a:br>
              <a:rPr lang="nl-NL" sz="2400" dirty="0"/>
            </a:br>
            <a:r>
              <a:rPr lang="nl-NL" sz="2400" dirty="0" smtClean="0"/>
              <a:t>4e: </a:t>
            </a:r>
            <a:r>
              <a:rPr lang="nl-NL" sz="2400" dirty="0"/>
              <a:t>De schoolleiding heeft vertrouwen in de docenten</a:t>
            </a:r>
            <a:br>
              <a:rPr lang="nl-NL" sz="2400" dirty="0"/>
            </a:br>
            <a:r>
              <a:rPr lang="nl-NL" sz="2400" dirty="0"/>
              <a:t>4f: De docenten hebben vertrouwen in de schoolleiding</a:t>
            </a:r>
          </a:p>
        </p:txBody>
      </p:sp>
      <p:graphicFrame>
        <p:nvGraphicFramePr>
          <p:cNvPr id="6" name="Grafie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9289696"/>
              </p:ext>
            </p:extLst>
          </p:nvPr>
        </p:nvGraphicFramePr>
        <p:xfrm>
          <a:off x="838200" y="1996440"/>
          <a:ext cx="10271760" cy="4544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341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852466" y="2695058"/>
            <a:ext cx="104595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3200" dirty="0" smtClean="0"/>
              <a:t>Er </a:t>
            </a:r>
            <a:r>
              <a:rPr lang="nl-NL" sz="3200" dirty="0"/>
              <a:t>is onderling vertrouwen, maar niet voor 100%. </a:t>
            </a:r>
            <a:endParaRPr lang="nl-NL" sz="3200" dirty="0" smtClean="0"/>
          </a:p>
          <a:p>
            <a:pPr marL="0" indent="0">
              <a:buNone/>
            </a:pPr>
            <a:endParaRPr lang="nl-NL" sz="3200" dirty="0" smtClean="0"/>
          </a:p>
          <a:p>
            <a:pPr marL="0" indent="0">
              <a:buNone/>
            </a:pPr>
            <a:r>
              <a:rPr lang="nl-NL" sz="3200" dirty="0" smtClean="0"/>
              <a:t>Hoe </a:t>
            </a:r>
            <a:r>
              <a:rPr lang="nl-NL" sz="3200" dirty="0"/>
              <a:t>kun je het vertrouwen nog vergroten?</a:t>
            </a:r>
          </a:p>
        </p:txBody>
      </p:sp>
      <p:sp>
        <p:nvSpPr>
          <p:cNvPr id="7" name="Rechthoek 6"/>
          <p:cNvSpPr/>
          <p:nvPr/>
        </p:nvSpPr>
        <p:spPr>
          <a:xfrm>
            <a:off x="4273592" y="625590"/>
            <a:ext cx="33762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800" dirty="0" smtClean="0"/>
              <a:t>Dilemma 2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184610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3355" y="213748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nl-NL" sz="4800" dirty="0" smtClean="0"/>
              <a:t>Dilemma 3</a:t>
            </a:r>
            <a:br>
              <a:rPr lang="nl-NL" sz="4800" dirty="0" smtClean="0"/>
            </a:br>
            <a:r>
              <a:rPr lang="nl-NL" sz="4800" dirty="0" smtClean="0"/>
              <a:t/>
            </a:r>
            <a:br>
              <a:rPr lang="nl-NL" sz="4800" dirty="0" smtClean="0"/>
            </a:br>
            <a:r>
              <a:rPr lang="nl-NL" sz="4800" dirty="0" smtClean="0"/>
              <a:t>Duidelijkheid over rol- en taakverdeling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286594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00066" y="601159"/>
            <a:ext cx="748153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3a: </a:t>
            </a:r>
            <a:r>
              <a:rPr lang="nl-NL" sz="2400" dirty="0" smtClean="0"/>
              <a:t>De rollen en taken zijn voor iedereen </a:t>
            </a:r>
            <a:r>
              <a:rPr lang="nl-NL" sz="2400" dirty="0"/>
              <a:t>duidelijk</a:t>
            </a:r>
            <a:br>
              <a:rPr lang="nl-NL" sz="2400" dirty="0"/>
            </a:br>
            <a:r>
              <a:rPr lang="nl-NL" sz="2400" dirty="0"/>
              <a:t>3d: Implementatie van FE gezamenlijk bepaald</a:t>
            </a:r>
            <a:br>
              <a:rPr lang="nl-NL" sz="2400" dirty="0"/>
            </a:br>
            <a:endParaRPr lang="nl-NL" sz="2400" dirty="0"/>
          </a:p>
        </p:txBody>
      </p:sp>
      <p:graphicFrame>
        <p:nvGraphicFramePr>
          <p:cNvPr id="5" name="Grafie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7542819"/>
              </p:ext>
            </p:extLst>
          </p:nvPr>
        </p:nvGraphicFramePr>
        <p:xfrm>
          <a:off x="2269066" y="1703504"/>
          <a:ext cx="6462971" cy="455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334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852466" y="2695058"/>
            <a:ext cx="1045954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3200" dirty="0"/>
              <a:t>Velen zijn bij de implementatie betrokken, maar duidelijkheid over rollen en taken ontbreekt. </a:t>
            </a:r>
            <a:endParaRPr lang="nl-NL" sz="3200" dirty="0" smtClean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 smtClean="0"/>
              <a:t>Wat </a:t>
            </a:r>
            <a:r>
              <a:rPr lang="nl-NL" sz="3200" dirty="0"/>
              <a:t>kun je doen om die duidelijkheid te bereiken?</a:t>
            </a:r>
          </a:p>
        </p:txBody>
      </p:sp>
      <p:sp>
        <p:nvSpPr>
          <p:cNvPr id="7" name="Rechthoek 6"/>
          <p:cNvSpPr/>
          <p:nvPr/>
        </p:nvSpPr>
        <p:spPr>
          <a:xfrm>
            <a:off x="4273592" y="625590"/>
            <a:ext cx="33762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800" dirty="0" smtClean="0"/>
              <a:t>Dilemma 3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236727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3355" y="213748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nl-NL" sz="4800" dirty="0" smtClean="0"/>
              <a:t>Dilemma 4</a:t>
            </a:r>
            <a:br>
              <a:rPr lang="nl-NL" sz="4800" dirty="0" smtClean="0"/>
            </a:br>
            <a:r>
              <a:rPr lang="nl-NL" sz="4800" dirty="0" smtClean="0"/>
              <a:t/>
            </a:r>
            <a:br>
              <a:rPr lang="nl-NL" sz="4800" dirty="0" smtClean="0"/>
            </a:br>
            <a:r>
              <a:rPr lang="nl-NL" sz="4800" dirty="0"/>
              <a:t>I</a:t>
            </a:r>
            <a:r>
              <a:rPr lang="nl-NL" sz="4800" dirty="0" smtClean="0"/>
              <a:t>mplementatieproces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241035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838200" y="443535"/>
            <a:ext cx="8384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50400000" algn="l"/>
              </a:tabLst>
            </a:pPr>
            <a:r>
              <a:rPr lang="nl-NL" sz="2400" dirty="0"/>
              <a:t>8c: Er zijn specifieke doelen en </a:t>
            </a:r>
            <a:r>
              <a:rPr lang="nl-NL" sz="2400" dirty="0" smtClean="0"/>
              <a:t>kwaliteitseisen </a:t>
            </a:r>
            <a:r>
              <a:rPr lang="nl-NL" sz="2400" dirty="0"/>
              <a:t>geformuleerd </a:t>
            </a:r>
          </a:p>
          <a:p>
            <a:pPr>
              <a:tabLst>
                <a:tab pos="50400000" algn="l"/>
              </a:tabLst>
            </a:pPr>
            <a:r>
              <a:rPr lang="nl-NL" sz="2400" dirty="0" smtClean="0"/>
              <a:t>8d: Er is een concrete planning</a:t>
            </a:r>
          </a:p>
          <a:p>
            <a:r>
              <a:rPr lang="nl-NL" sz="2400" dirty="0" smtClean="0"/>
              <a:t>8f: Doelstellingen en kwaliteitseisen worden gebruikt bij evaluatie</a:t>
            </a:r>
            <a:endParaRPr lang="nl-NL" sz="2400" dirty="0"/>
          </a:p>
        </p:txBody>
      </p:sp>
      <p:graphicFrame>
        <p:nvGraphicFramePr>
          <p:cNvPr id="6" name="Grafie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2709457"/>
              </p:ext>
            </p:extLst>
          </p:nvPr>
        </p:nvGraphicFramePr>
        <p:xfrm>
          <a:off x="1082296" y="2077156"/>
          <a:ext cx="9684206" cy="4244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047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852466" y="2695058"/>
            <a:ext cx="1045954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3200" dirty="0"/>
              <a:t>De implementatie van FE komt nog niet echt van de grond en wordt ook niet gemonitord. </a:t>
            </a:r>
            <a:endParaRPr lang="nl-NL" sz="3200" dirty="0" smtClean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 smtClean="0"/>
              <a:t>Wat </a:t>
            </a:r>
            <a:r>
              <a:rPr lang="nl-NL" sz="3200" dirty="0"/>
              <a:t>is nodig voor een meer systematische aanpak?</a:t>
            </a:r>
          </a:p>
        </p:txBody>
      </p:sp>
      <p:sp>
        <p:nvSpPr>
          <p:cNvPr id="7" name="Rechthoek 6"/>
          <p:cNvSpPr/>
          <p:nvPr/>
        </p:nvSpPr>
        <p:spPr>
          <a:xfrm>
            <a:off x="4273592" y="625590"/>
            <a:ext cx="33762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800" dirty="0" smtClean="0"/>
              <a:t>Dilemma 4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119265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Plenaire afronding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Hang de flapovers op</a:t>
            </a:r>
          </a:p>
          <a:p>
            <a:r>
              <a:rPr lang="nl-NL" sz="2400" dirty="0" smtClean="0"/>
              <a:t>Discussie van resultaten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79527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Opzet van de workshop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Achtergrond: </a:t>
            </a:r>
          </a:p>
          <a:p>
            <a:pPr lvl="1"/>
            <a:r>
              <a:rPr lang="nl-NL" sz="2000" dirty="0" smtClean="0"/>
              <a:t>Zicht op de verandercultuur</a:t>
            </a:r>
          </a:p>
          <a:p>
            <a:pPr lvl="1"/>
            <a:r>
              <a:rPr lang="nl-NL" sz="2000" dirty="0" smtClean="0"/>
              <a:t>De contextscan</a:t>
            </a:r>
          </a:p>
          <a:p>
            <a:r>
              <a:rPr lang="nl-NL" sz="2400" dirty="0" smtClean="0"/>
              <a:t>Discussie van resultaten en dilemma’s</a:t>
            </a:r>
          </a:p>
          <a:p>
            <a:r>
              <a:rPr lang="nl-NL" sz="2400" dirty="0" smtClean="0"/>
              <a:t>Plenaire afronding</a:t>
            </a:r>
          </a:p>
          <a:p>
            <a:r>
              <a:rPr lang="nl-NL" sz="2400" dirty="0" smtClean="0"/>
              <a:t>Evaluatie workshop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48948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Geïnteresseerd in de scan?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 dirty="0" smtClean="0"/>
              <a:t>Download de scan via: 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>
                <a:hlinkClick r:id="rId2"/>
              </a:rPr>
              <a:t>http://</a:t>
            </a:r>
            <a:r>
              <a:rPr lang="nl-NL" sz="2400" dirty="0" smtClean="0">
                <a:hlinkClick r:id="rId2"/>
              </a:rPr>
              <a:t>curriculumvandetoekomst.slo.nl/Contextscan-Formatief-Evalueren</a:t>
            </a:r>
            <a:endParaRPr lang="nl-NL" sz="2400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25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Evaluatie van de workshop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37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Zicht op de verandercultuur 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Initiatieven van enthousiaste docenten reiken vaak niet verder dan hun klaslokaal</a:t>
            </a:r>
          </a:p>
          <a:p>
            <a:endParaRPr lang="nl-NL" sz="2400" dirty="0"/>
          </a:p>
          <a:p>
            <a:r>
              <a:rPr lang="nl-NL" sz="2400" dirty="0" smtClean="0"/>
              <a:t>Een verandercultuur is nodig om initiatieven te verduurzamen en een olievlekwerking te creëren</a:t>
            </a:r>
          </a:p>
          <a:p>
            <a:endParaRPr lang="nl-NL" sz="2400" dirty="0"/>
          </a:p>
          <a:p>
            <a:r>
              <a:rPr lang="nl-NL" sz="2400" dirty="0" smtClean="0"/>
              <a:t>Hoe ziet die verandercultuur eruit op jouw school? </a:t>
            </a:r>
          </a:p>
        </p:txBody>
      </p:sp>
    </p:spTree>
    <p:extLst>
      <p:ext uri="{BB962C8B-B14F-4D97-AF65-F5344CB8AC3E}">
        <p14:creationId xmlns:p14="http://schemas.microsoft.com/office/powerpoint/2010/main" val="269220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912" y="160690"/>
            <a:ext cx="9404723" cy="1400530"/>
          </a:xfrm>
        </p:spPr>
        <p:txBody>
          <a:bodyPr>
            <a:normAutofit/>
          </a:bodyPr>
          <a:lstStyle/>
          <a:p>
            <a:r>
              <a:rPr lang="nl-NL" sz="3200" dirty="0" smtClean="0"/>
              <a:t>De contextscan – kenmerken van een verandercultuur</a:t>
            </a:r>
            <a:endParaRPr lang="nl-NL" sz="32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650912" y="1561220"/>
            <a:ext cx="10971883" cy="520082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l-NL" sz="7200" dirty="0"/>
              <a:t>Noodzaak om </a:t>
            </a:r>
            <a:r>
              <a:rPr lang="nl-NL" sz="7200" dirty="0" smtClean="0"/>
              <a:t>te innoveren		Zien </a:t>
            </a:r>
            <a:r>
              <a:rPr lang="nl-NL" sz="7200" dirty="0"/>
              <a:t>docenten en schoolleiding de noodzaak van FE en heeft FE </a:t>
            </a:r>
            <a:r>
              <a:rPr lang="nl-NL" sz="7200" dirty="0" smtClean="0"/>
              <a:t>								prioriteit</a:t>
            </a:r>
            <a:r>
              <a:rPr lang="nl-NL" sz="7200" dirty="0"/>
              <a:t>?</a:t>
            </a:r>
          </a:p>
          <a:p>
            <a:pPr marL="0" indent="0">
              <a:buNone/>
            </a:pPr>
            <a:r>
              <a:rPr lang="nl-NL" sz="7200" dirty="0" smtClean="0"/>
              <a:t>Gedeelde </a:t>
            </a:r>
            <a:r>
              <a:rPr lang="nl-NL" sz="7200" dirty="0"/>
              <a:t>visie over </a:t>
            </a:r>
            <a:r>
              <a:rPr lang="nl-NL" sz="7200" dirty="0" smtClean="0"/>
              <a:t>FE			Is </a:t>
            </a:r>
            <a:r>
              <a:rPr lang="nl-NL" sz="7200" dirty="0"/>
              <a:t>FE ingebed in de schoolvisie, en is er consensus over deze </a:t>
            </a:r>
            <a:r>
              <a:rPr lang="nl-NL" sz="7200" dirty="0" smtClean="0"/>
              <a:t>									visie</a:t>
            </a:r>
            <a:r>
              <a:rPr lang="nl-NL" sz="7200" dirty="0"/>
              <a:t>? </a:t>
            </a:r>
          </a:p>
          <a:p>
            <a:pPr marL="0" indent="0">
              <a:buNone/>
            </a:pPr>
            <a:r>
              <a:rPr lang="nl-NL" sz="7200" dirty="0" smtClean="0"/>
              <a:t>Leiderschap </a:t>
            </a:r>
            <a:r>
              <a:rPr lang="nl-NL" sz="7200" dirty="0"/>
              <a:t>en </a:t>
            </a:r>
            <a:r>
              <a:rPr lang="nl-NL" sz="7200" dirty="0" smtClean="0"/>
              <a:t>rolverdeling		</a:t>
            </a:r>
            <a:r>
              <a:rPr lang="nl-NL" sz="7200" dirty="0"/>
              <a:t>Is rolverdeling duidelijk en wie bepaalt hoe FE geïmplementeerd </a:t>
            </a:r>
            <a:r>
              <a:rPr lang="nl-NL" sz="7200" dirty="0" smtClean="0"/>
              <a:t>								wordt</a:t>
            </a:r>
            <a:r>
              <a:rPr lang="nl-NL" sz="7200" dirty="0"/>
              <a:t>? </a:t>
            </a:r>
          </a:p>
          <a:p>
            <a:pPr marL="0" indent="0">
              <a:buNone/>
            </a:pPr>
            <a:r>
              <a:rPr lang="nl-NL" sz="7200" dirty="0" smtClean="0"/>
              <a:t>Eigenaarschap </a:t>
            </a:r>
            <a:r>
              <a:rPr lang="nl-NL" sz="7200" dirty="0"/>
              <a:t>en </a:t>
            </a:r>
            <a:r>
              <a:rPr lang="nl-NL" sz="7200" dirty="0" smtClean="0"/>
              <a:t>vertrouwen	Voelen docenten zich eigenaar </a:t>
            </a:r>
            <a:r>
              <a:rPr lang="nl-NL" sz="7200" dirty="0"/>
              <a:t>van het </a:t>
            </a:r>
            <a:r>
              <a:rPr lang="nl-NL" sz="7200" dirty="0" smtClean="0"/>
              <a:t>implementatieproces</a:t>
            </a:r>
            <a:r>
              <a:rPr lang="nl-NL" sz="7200" dirty="0"/>
              <a:t>? </a:t>
            </a:r>
            <a:r>
              <a:rPr lang="nl-NL" sz="7200" dirty="0" smtClean="0"/>
              <a:t>								En </a:t>
            </a:r>
            <a:r>
              <a:rPr lang="nl-NL" sz="7200" dirty="0"/>
              <a:t>is er sprake van onderling vertrouwen?</a:t>
            </a:r>
          </a:p>
          <a:p>
            <a:pPr marL="0" indent="0">
              <a:buNone/>
            </a:pPr>
            <a:r>
              <a:rPr lang="nl-NL" sz="7200" dirty="0" smtClean="0"/>
              <a:t>Lerende organisatie				Worden </a:t>
            </a:r>
            <a:r>
              <a:rPr lang="nl-NL" sz="7200" dirty="0"/>
              <a:t>docenten gestimuleerd zich te professionaliseren, </a:t>
            </a:r>
            <a:r>
              <a:rPr lang="nl-NL" sz="7200" dirty="0" smtClean="0"/>
              <a:t>									kritisch </a:t>
            </a:r>
            <a:r>
              <a:rPr lang="nl-NL" sz="7200" dirty="0"/>
              <a:t>te </a:t>
            </a:r>
            <a:r>
              <a:rPr lang="nl-NL" sz="7200" dirty="0" smtClean="0"/>
              <a:t>reflecteren </a:t>
            </a:r>
            <a:r>
              <a:rPr lang="nl-NL" sz="7200" dirty="0"/>
              <a:t>en opgedane ervaringen te delen? En </a:t>
            </a:r>
            <a:r>
              <a:rPr lang="nl-NL" sz="7200" dirty="0" smtClean="0"/>
              <a:t>									doen </a:t>
            </a:r>
            <a:r>
              <a:rPr lang="nl-NL" sz="7200" dirty="0"/>
              <a:t>docenten dat </a:t>
            </a:r>
            <a:r>
              <a:rPr lang="nl-NL" sz="7200" dirty="0" smtClean="0"/>
              <a:t>ook</a:t>
            </a:r>
            <a:r>
              <a:rPr lang="nl-NL" sz="7200" dirty="0"/>
              <a:t>? </a:t>
            </a:r>
          </a:p>
          <a:p>
            <a:pPr marL="0" indent="0">
              <a:buNone/>
            </a:pPr>
            <a:r>
              <a:rPr lang="nl-NL" sz="7200" dirty="0" smtClean="0"/>
              <a:t>Facilitering						Worden </a:t>
            </a:r>
            <a:r>
              <a:rPr lang="nl-NL" sz="7200" dirty="0"/>
              <a:t>docenten voldoende gefaciliteerd om FE toe te </a:t>
            </a:r>
            <a:r>
              <a:rPr lang="nl-NL" sz="7200" dirty="0" smtClean="0"/>
              <a:t>										passen</a:t>
            </a:r>
            <a:r>
              <a:rPr lang="nl-NL" sz="7200" dirty="0"/>
              <a:t>? </a:t>
            </a:r>
          </a:p>
          <a:p>
            <a:pPr marL="0" indent="0">
              <a:buNone/>
            </a:pPr>
            <a:r>
              <a:rPr lang="nl-NL" sz="7200" dirty="0" smtClean="0"/>
              <a:t>Competent personeelsbestand	Is </a:t>
            </a:r>
            <a:r>
              <a:rPr lang="nl-NL" sz="7200" dirty="0"/>
              <a:t>er aandacht voor de continuïteit van het </a:t>
            </a:r>
            <a:r>
              <a:rPr lang="nl-NL" sz="7200" dirty="0" smtClean="0"/>
              <a:t>proces </a:t>
            </a:r>
            <a:r>
              <a:rPr lang="nl-NL" sz="7200" dirty="0"/>
              <a:t>bij verzuim </a:t>
            </a:r>
            <a:r>
              <a:rPr lang="nl-NL" sz="7200" dirty="0" smtClean="0"/>
              <a:t>								of </a:t>
            </a:r>
            <a:r>
              <a:rPr lang="nl-NL" sz="7200" dirty="0"/>
              <a:t>verloop van docenten, en beschikken huidige </a:t>
            </a:r>
            <a:r>
              <a:rPr lang="nl-NL" sz="7200" dirty="0" smtClean="0"/>
              <a:t>en nieuwe 									docenten </a:t>
            </a:r>
            <a:r>
              <a:rPr lang="nl-NL" sz="7200" dirty="0"/>
              <a:t>over </a:t>
            </a:r>
            <a:r>
              <a:rPr lang="nl-NL" sz="7200" dirty="0" smtClean="0"/>
              <a:t>de </a:t>
            </a:r>
            <a:r>
              <a:rPr lang="nl-NL" sz="7200" dirty="0"/>
              <a:t>juiste competenties? </a:t>
            </a:r>
          </a:p>
          <a:p>
            <a:pPr marL="0" indent="0">
              <a:buNone/>
            </a:pPr>
            <a:r>
              <a:rPr lang="nl-NL" sz="7200" dirty="0" smtClean="0"/>
              <a:t>Het implementatieproces		</a:t>
            </a:r>
            <a:r>
              <a:rPr lang="nl-NL" sz="7200" dirty="0"/>
              <a:t>Zijn er heldere doelstellingen en kwaliteitseisen geformuleerd, en </a:t>
            </a:r>
            <a:r>
              <a:rPr lang="nl-NL" sz="7200" dirty="0" smtClean="0"/>
              <a:t>								is </a:t>
            </a:r>
            <a:r>
              <a:rPr lang="nl-NL" sz="7200" dirty="0"/>
              <a:t>er een </a:t>
            </a:r>
            <a:r>
              <a:rPr lang="nl-NL" sz="7200" dirty="0" smtClean="0"/>
              <a:t>concrete </a:t>
            </a:r>
            <a:r>
              <a:rPr lang="nl-NL" sz="7200" dirty="0"/>
              <a:t>planning? En worden deze gebruikt om het </a:t>
            </a:r>
            <a:r>
              <a:rPr lang="nl-NL" sz="7200" dirty="0" smtClean="0"/>
              <a:t>								implementatieproces </a:t>
            </a:r>
            <a:r>
              <a:rPr lang="nl-NL" sz="7200" dirty="0"/>
              <a:t>te </a:t>
            </a:r>
            <a:r>
              <a:rPr lang="nl-NL" sz="7200" dirty="0" smtClean="0"/>
              <a:t>	evalueren </a:t>
            </a:r>
            <a:r>
              <a:rPr lang="nl-NL" sz="7200" dirty="0"/>
              <a:t>en bij te sturen? </a:t>
            </a:r>
          </a:p>
        </p:txBody>
      </p:sp>
    </p:spTree>
    <p:extLst>
      <p:ext uri="{BB962C8B-B14F-4D97-AF65-F5344CB8AC3E}">
        <p14:creationId xmlns:p14="http://schemas.microsoft.com/office/powerpoint/2010/main" val="301163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contextscan: voorbeeld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178" y="1254266"/>
            <a:ext cx="6146623" cy="551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3355" y="213748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nl-NL" sz="4800" dirty="0" smtClean="0"/>
              <a:t>Dilemma 1</a:t>
            </a:r>
            <a:br>
              <a:rPr lang="nl-NL" sz="4800" dirty="0" smtClean="0"/>
            </a:br>
            <a:r>
              <a:rPr lang="nl-NL" sz="4800" dirty="0" smtClean="0"/>
              <a:t/>
            </a:r>
            <a:br>
              <a:rPr lang="nl-NL" sz="4800" dirty="0" smtClean="0"/>
            </a:br>
            <a:r>
              <a:rPr lang="nl-NL" sz="4800" dirty="0" smtClean="0"/>
              <a:t>Noodzaak, Prioriteit &amp; Consensus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97611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1103313" y="399987"/>
            <a:ext cx="56300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1a: Docenten zien noodzaak</a:t>
            </a:r>
            <a:br>
              <a:rPr lang="nl-NL" sz="2400" dirty="0"/>
            </a:br>
            <a:r>
              <a:rPr lang="nl-NL" sz="2400" dirty="0"/>
              <a:t>1b: Schoolleiding ziet noodzaak</a:t>
            </a:r>
            <a:br>
              <a:rPr lang="nl-NL" sz="2400" dirty="0"/>
            </a:br>
            <a:r>
              <a:rPr lang="nl-NL" sz="2400" dirty="0"/>
              <a:t>1c: Inbedden FE heeft hoge </a:t>
            </a:r>
            <a:r>
              <a:rPr lang="nl-NL" sz="2400" dirty="0" smtClean="0"/>
              <a:t>prioriteit</a:t>
            </a:r>
            <a:endParaRPr lang="nl-NL" sz="2400" dirty="0"/>
          </a:p>
        </p:txBody>
      </p:sp>
      <p:graphicFrame>
        <p:nvGraphicFramePr>
          <p:cNvPr id="10" name="Tijdelijke aanduiding voor inhoud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2546624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261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838200" y="174209"/>
            <a:ext cx="71014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1a: Docenten zien noodzaak</a:t>
            </a:r>
            <a:br>
              <a:rPr lang="nl-NL" sz="2400" dirty="0"/>
            </a:br>
            <a:r>
              <a:rPr lang="nl-NL" sz="2400" dirty="0"/>
              <a:t>1b: Schoolleiding ziet noodzaak</a:t>
            </a:r>
            <a:br>
              <a:rPr lang="nl-NL" sz="2400" dirty="0"/>
            </a:br>
            <a:r>
              <a:rPr lang="nl-NL" sz="2400" dirty="0" smtClean="0"/>
              <a:t>2d</a:t>
            </a:r>
            <a:r>
              <a:rPr lang="nl-NL" sz="2400" dirty="0"/>
              <a:t>: Er is </a:t>
            </a:r>
            <a:r>
              <a:rPr lang="nl-NL" sz="2400" dirty="0" smtClean="0"/>
              <a:t>consensus over de visie op formatief evalueren</a:t>
            </a:r>
            <a:endParaRPr lang="nl-NL" sz="2400" dirty="0"/>
          </a:p>
        </p:txBody>
      </p:sp>
      <p:graphicFrame>
        <p:nvGraphicFramePr>
          <p:cNvPr id="8" name="Grafie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2961631"/>
              </p:ext>
            </p:extLst>
          </p:nvPr>
        </p:nvGraphicFramePr>
        <p:xfrm>
          <a:off x="1551009" y="1624727"/>
          <a:ext cx="8823479" cy="4500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10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852466" y="2695058"/>
            <a:ext cx="1045954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3200" dirty="0"/>
              <a:t>De noodzaak van FE wordt breed onderschreven, maar krijgt geen prioriteit in het </a:t>
            </a:r>
            <a:r>
              <a:rPr lang="nl-NL" sz="3200" dirty="0" smtClean="0"/>
              <a:t>beleid </a:t>
            </a:r>
            <a:r>
              <a:rPr lang="nl-NL" sz="3200" i="1" dirty="0" smtClean="0"/>
              <a:t>en </a:t>
            </a:r>
            <a:r>
              <a:rPr lang="nl-NL" sz="3200" dirty="0" smtClean="0"/>
              <a:t>er is geen sprake van consensus over FE</a:t>
            </a:r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/>
              <a:t>Wat kun je dan </a:t>
            </a:r>
            <a:r>
              <a:rPr lang="nl-NL" sz="3200" dirty="0" smtClean="0"/>
              <a:t>doen </a:t>
            </a:r>
            <a:r>
              <a:rPr lang="nl-NL" sz="3200" dirty="0"/>
              <a:t>om voortgang te bewerkstelligen?</a:t>
            </a:r>
          </a:p>
          <a:p>
            <a:endParaRPr lang="nl-NL" sz="3200" dirty="0"/>
          </a:p>
        </p:txBody>
      </p:sp>
      <p:sp>
        <p:nvSpPr>
          <p:cNvPr id="7" name="Rechthoek 6"/>
          <p:cNvSpPr/>
          <p:nvPr/>
        </p:nvSpPr>
        <p:spPr>
          <a:xfrm>
            <a:off x="4273592" y="625590"/>
            <a:ext cx="28825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800" dirty="0" smtClean="0"/>
              <a:t>Dilemma 1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310762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513</TotalTime>
  <Words>312</Words>
  <Application>Microsoft Office PowerPoint</Application>
  <PresentationFormat>Breedbeeld</PresentationFormat>
  <Paragraphs>82</Paragraphs>
  <Slides>21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Wingdings</vt:lpstr>
      <vt:lpstr>Wingdings 3</vt:lpstr>
      <vt:lpstr>Ion</vt:lpstr>
      <vt:lpstr>De implementatie van formatief evalueren: Inzichten en dilemma’s</vt:lpstr>
      <vt:lpstr>Opzet van de workshop</vt:lpstr>
      <vt:lpstr>Zicht op de verandercultuur </vt:lpstr>
      <vt:lpstr>De contextscan – kenmerken van een verandercultuur</vt:lpstr>
      <vt:lpstr>De contextscan: voorbeeld</vt:lpstr>
      <vt:lpstr>Dilemma 1  Noodzaak, Prioriteit &amp; Consensus</vt:lpstr>
      <vt:lpstr>PowerPoint-presentatie</vt:lpstr>
      <vt:lpstr>PowerPoint-presentatie</vt:lpstr>
      <vt:lpstr>PowerPoint-presentatie</vt:lpstr>
      <vt:lpstr>Dilemma 2  Draagvlak &amp; Vertrouwen</vt:lpstr>
      <vt:lpstr>PowerPoint-presentatie</vt:lpstr>
      <vt:lpstr>PowerPoint-presentatie</vt:lpstr>
      <vt:lpstr>Dilemma 3  Duidelijkheid over rol- en taakverdeling</vt:lpstr>
      <vt:lpstr>3a: De rollen en taken zijn voor iedereen duidelijk 3d: Implementatie van FE gezamenlijk bepaald </vt:lpstr>
      <vt:lpstr>PowerPoint-presentatie</vt:lpstr>
      <vt:lpstr>Dilemma 4  Implementatieproces</vt:lpstr>
      <vt:lpstr>PowerPoint-presentatie</vt:lpstr>
      <vt:lpstr>PowerPoint-presentatie</vt:lpstr>
      <vt:lpstr>Plenaire afronding</vt:lpstr>
      <vt:lpstr>Geïnteresseerd in de scan? </vt:lpstr>
      <vt:lpstr>Evaluatie van de workshop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Machiel Bouwmans</dc:creator>
  <cp:lastModifiedBy>Machiel Bouwmans</cp:lastModifiedBy>
  <cp:revision>55</cp:revision>
  <dcterms:created xsi:type="dcterms:W3CDTF">2018-10-16T09:33:58Z</dcterms:created>
  <dcterms:modified xsi:type="dcterms:W3CDTF">2018-11-23T07:47:22Z</dcterms:modified>
</cp:coreProperties>
</file>