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825" r:id="rId2"/>
    <p:sldId id="836" r:id="rId3"/>
    <p:sldId id="872" r:id="rId4"/>
    <p:sldId id="869" r:id="rId5"/>
    <p:sldId id="870" r:id="rId6"/>
    <p:sldId id="871" r:id="rId7"/>
    <p:sldId id="889" r:id="rId8"/>
    <p:sldId id="864" r:id="rId9"/>
    <p:sldId id="874" r:id="rId10"/>
    <p:sldId id="890" r:id="rId11"/>
    <p:sldId id="891" r:id="rId12"/>
    <p:sldId id="892" r:id="rId13"/>
    <p:sldId id="886" r:id="rId14"/>
    <p:sldId id="875" r:id="rId15"/>
    <p:sldId id="880" r:id="rId16"/>
    <p:sldId id="882" r:id="rId17"/>
    <p:sldId id="883" r:id="rId18"/>
    <p:sldId id="884" r:id="rId19"/>
    <p:sldId id="885" r:id="rId20"/>
    <p:sldId id="876" r:id="rId21"/>
    <p:sldId id="893" r:id="rId22"/>
    <p:sldId id="894" r:id="rId23"/>
    <p:sldId id="895" r:id="rId24"/>
    <p:sldId id="896" r:id="rId25"/>
    <p:sldId id="877" r:id="rId26"/>
    <p:sldId id="897" r:id="rId27"/>
    <p:sldId id="898" r:id="rId28"/>
    <p:sldId id="899" r:id="rId29"/>
    <p:sldId id="902" r:id="rId30"/>
    <p:sldId id="907" r:id="rId31"/>
    <p:sldId id="908" r:id="rId32"/>
    <p:sldId id="906" r:id="rId33"/>
  </p:sldIdLst>
  <p:sldSz cx="9144000" cy="6858000" type="screen4x3"/>
  <p:notesSz cx="6797675" cy="9926638"/>
  <p:defaultTextStyle>
    <a:defPPr>
      <a:defRPr lang="en-US"/>
    </a:defPPr>
    <a:lvl1pPr algn="l" rtl="0" eaLnBrk="0" fontAlgn="base" hangingPunct="0">
      <a:spcBef>
        <a:spcPct val="0"/>
      </a:spcBef>
      <a:spcAft>
        <a:spcPct val="0"/>
      </a:spcAft>
      <a:defRPr sz="2800" b="1" kern="1200">
        <a:solidFill>
          <a:schemeClr val="bg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800" b="1" kern="1200">
        <a:solidFill>
          <a:schemeClr val="bg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800" b="1" kern="1200">
        <a:solidFill>
          <a:schemeClr val="bg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800" b="1" kern="1200">
        <a:solidFill>
          <a:schemeClr val="bg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800" b="1" kern="1200">
        <a:solidFill>
          <a:schemeClr val="bg1"/>
        </a:solidFill>
        <a:latin typeface="Arial" panose="020B0604020202020204" pitchFamily="34" charset="0"/>
        <a:ea typeface="ヒラギノ角ゴ Pro W3" pitchFamily="-84" charset="-128"/>
        <a:cs typeface="+mn-cs"/>
      </a:defRPr>
    </a:lvl5pPr>
    <a:lvl6pPr marL="2286000" algn="l" defTabSz="914400" rtl="0" eaLnBrk="1" latinLnBrk="0" hangingPunct="1">
      <a:defRPr sz="2800" b="1" kern="1200">
        <a:solidFill>
          <a:schemeClr val="bg1"/>
        </a:solidFill>
        <a:latin typeface="Arial" panose="020B0604020202020204" pitchFamily="34" charset="0"/>
        <a:ea typeface="ヒラギノ角ゴ Pro W3" pitchFamily="-84" charset="-128"/>
        <a:cs typeface="+mn-cs"/>
      </a:defRPr>
    </a:lvl6pPr>
    <a:lvl7pPr marL="2743200" algn="l" defTabSz="914400" rtl="0" eaLnBrk="1" latinLnBrk="0" hangingPunct="1">
      <a:defRPr sz="2800" b="1" kern="1200">
        <a:solidFill>
          <a:schemeClr val="bg1"/>
        </a:solidFill>
        <a:latin typeface="Arial" panose="020B0604020202020204" pitchFamily="34" charset="0"/>
        <a:ea typeface="ヒラギノ角ゴ Pro W3" pitchFamily="-84" charset="-128"/>
        <a:cs typeface="+mn-cs"/>
      </a:defRPr>
    </a:lvl7pPr>
    <a:lvl8pPr marL="3200400" algn="l" defTabSz="914400" rtl="0" eaLnBrk="1" latinLnBrk="0" hangingPunct="1">
      <a:defRPr sz="2800" b="1" kern="1200">
        <a:solidFill>
          <a:schemeClr val="bg1"/>
        </a:solidFill>
        <a:latin typeface="Arial" panose="020B0604020202020204" pitchFamily="34" charset="0"/>
        <a:ea typeface="ヒラギノ角ゴ Pro W3" pitchFamily="-84" charset="-128"/>
        <a:cs typeface="+mn-cs"/>
      </a:defRPr>
    </a:lvl8pPr>
    <a:lvl9pPr marL="3657600" algn="l" defTabSz="914400" rtl="0" eaLnBrk="1" latinLnBrk="0" hangingPunct="1">
      <a:defRPr sz="2800" b="1" kern="1200">
        <a:solidFill>
          <a:schemeClr val="bg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92"/>
    <a:srgbClr val="359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7" autoAdjust="0"/>
    <p:restoredTop sz="84327" autoAdjust="0"/>
  </p:normalViewPr>
  <p:slideViewPr>
    <p:cSldViewPr>
      <p:cViewPr varScale="1">
        <p:scale>
          <a:sx n="54" d="100"/>
          <a:sy n="54" d="100"/>
        </p:scale>
        <p:origin x="1224" y="48"/>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6351" cy="496094"/>
          </a:xfrm>
          <a:prstGeom prst="rect">
            <a:avLst/>
          </a:prstGeom>
        </p:spPr>
        <p:txBody>
          <a:bodyPr vert="horz" lIns="91934" tIns="45967" rIns="91934" bIns="45967" rtlCol="0"/>
          <a:lstStyle>
            <a:lvl1pPr algn="l" eaLnBrk="1" hangingPunct="1">
              <a:defRPr sz="1200">
                <a:latin typeface="Arial" charset="0"/>
                <a:ea typeface="ヒラギノ角ゴ Pro W3" pitchFamily="1" charset="-128"/>
                <a:cs typeface="+mn-cs"/>
              </a:defRPr>
            </a:lvl1pPr>
          </a:lstStyle>
          <a:p>
            <a:pPr>
              <a:defRPr/>
            </a:pPr>
            <a:endParaRPr lang="nl-NL"/>
          </a:p>
        </p:txBody>
      </p:sp>
      <p:sp>
        <p:nvSpPr>
          <p:cNvPr id="3" name="Tijdelijke aanduiding voor datum 2"/>
          <p:cNvSpPr>
            <a:spLocks noGrp="1"/>
          </p:cNvSpPr>
          <p:nvPr>
            <p:ph type="dt" sz="quarter" idx="1"/>
          </p:nvPr>
        </p:nvSpPr>
        <p:spPr>
          <a:xfrm>
            <a:off x="3849728" y="1"/>
            <a:ext cx="2946351" cy="496094"/>
          </a:xfrm>
          <a:prstGeom prst="rect">
            <a:avLst/>
          </a:prstGeom>
        </p:spPr>
        <p:txBody>
          <a:bodyPr vert="horz" wrap="square" lIns="91934" tIns="45967" rIns="91934" bIns="45967" numCol="1" anchor="t" anchorCtr="0" compatLnSpc="1">
            <a:prstTxWarp prst="textNoShape">
              <a:avLst/>
            </a:prstTxWarp>
          </a:bodyPr>
          <a:lstStyle>
            <a:lvl1pPr algn="r" eaLnBrk="1" hangingPunct="1">
              <a:defRPr sz="1200"/>
            </a:lvl1pPr>
          </a:lstStyle>
          <a:p>
            <a:pPr>
              <a:defRPr/>
            </a:pPr>
            <a:fld id="{29F8136C-624A-463B-A974-C0D4A4D1B375}" type="datetimeFigureOut">
              <a:rPr lang="nl-NL" altLang="nl-NL"/>
              <a:pPr>
                <a:defRPr/>
              </a:pPr>
              <a:t>12-6-2019</a:t>
            </a:fld>
            <a:endParaRPr lang="nl-NL" altLang="nl-NL"/>
          </a:p>
        </p:txBody>
      </p:sp>
      <p:sp>
        <p:nvSpPr>
          <p:cNvPr id="4" name="Tijdelijke aanduiding voor voettekst 3"/>
          <p:cNvSpPr>
            <a:spLocks noGrp="1"/>
          </p:cNvSpPr>
          <p:nvPr>
            <p:ph type="ftr" sz="quarter" idx="2"/>
          </p:nvPr>
        </p:nvSpPr>
        <p:spPr>
          <a:xfrm>
            <a:off x="1" y="9428959"/>
            <a:ext cx="2946351" cy="496093"/>
          </a:xfrm>
          <a:prstGeom prst="rect">
            <a:avLst/>
          </a:prstGeom>
        </p:spPr>
        <p:txBody>
          <a:bodyPr vert="horz" lIns="91934" tIns="45967" rIns="91934" bIns="45967" rtlCol="0" anchor="b"/>
          <a:lstStyle>
            <a:lvl1pPr algn="l" eaLnBrk="1" hangingPunct="1">
              <a:defRPr sz="1200">
                <a:latin typeface="Arial" charset="0"/>
                <a:ea typeface="ヒラギノ角ゴ Pro W3" pitchFamily="1" charset="-128"/>
                <a:cs typeface="+mn-cs"/>
              </a:defRPr>
            </a:lvl1pPr>
          </a:lstStyle>
          <a:p>
            <a:pPr>
              <a:defRPr/>
            </a:pPr>
            <a:endParaRPr lang="nl-NL"/>
          </a:p>
        </p:txBody>
      </p:sp>
      <p:sp>
        <p:nvSpPr>
          <p:cNvPr id="5" name="Tijdelijke aanduiding voor dianummer 4"/>
          <p:cNvSpPr>
            <a:spLocks noGrp="1"/>
          </p:cNvSpPr>
          <p:nvPr>
            <p:ph type="sldNum" sz="quarter" idx="3"/>
          </p:nvPr>
        </p:nvSpPr>
        <p:spPr>
          <a:xfrm>
            <a:off x="3849728" y="9428959"/>
            <a:ext cx="2946351" cy="496093"/>
          </a:xfrm>
          <a:prstGeom prst="rect">
            <a:avLst/>
          </a:prstGeom>
        </p:spPr>
        <p:txBody>
          <a:bodyPr vert="horz" wrap="square" lIns="91934" tIns="45967" rIns="91934" bIns="45967" numCol="1" anchor="b" anchorCtr="0" compatLnSpc="1">
            <a:prstTxWarp prst="textNoShape">
              <a:avLst/>
            </a:prstTxWarp>
          </a:bodyPr>
          <a:lstStyle>
            <a:lvl1pPr algn="r" eaLnBrk="1" hangingPunct="1">
              <a:defRPr sz="1200"/>
            </a:lvl1pPr>
          </a:lstStyle>
          <a:p>
            <a:pPr>
              <a:defRPr/>
            </a:pPr>
            <a:fld id="{2E6B19DC-5A73-4566-8B30-E64C68670046}" type="slidenum">
              <a:rPr lang="nl-NL" altLang="nl-NL"/>
              <a:pPr>
                <a:defRPr/>
              </a:pPr>
              <a:t>‹nr.›</a:t>
            </a:fld>
            <a:endParaRPr lang="nl-NL" altLang="nl-NL"/>
          </a:p>
        </p:txBody>
      </p:sp>
    </p:spTree>
    <p:extLst>
      <p:ext uri="{BB962C8B-B14F-4D97-AF65-F5344CB8AC3E}">
        <p14:creationId xmlns:p14="http://schemas.microsoft.com/office/powerpoint/2010/main" val="172146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6351" cy="496094"/>
          </a:xfrm>
          <a:prstGeom prst="rect">
            <a:avLst/>
          </a:prstGeom>
          <a:noFill/>
          <a:ln w="9525">
            <a:noFill/>
            <a:miter lim="800000"/>
            <a:headEnd/>
            <a:tailEnd/>
          </a:ln>
        </p:spPr>
        <p:txBody>
          <a:bodyPr vert="horz" wrap="square" lIns="91934" tIns="45967" rIns="91934" bIns="45967" numCol="1" anchor="t" anchorCtr="0" compatLnSpc="1">
            <a:prstTxWarp prst="textNoShape">
              <a:avLst/>
            </a:prstTxWarp>
          </a:bodyPr>
          <a:lstStyle>
            <a:lvl1pPr eaLnBrk="0" hangingPunct="0">
              <a:defRPr sz="1200" b="0">
                <a:solidFill>
                  <a:schemeClr val="tx1"/>
                </a:solidFill>
                <a:latin typeface="Arial" charset="0"/>
                <a:ea typeface="ヒラギノ角ゴ Pro W3" pitchFamily="1" charset="-128"/>
                <a:cs typeface="+mn-cs"/>
              </a:defRPr>
            </a:lvl1pPr>
          </a:lstStyle>
          <a:p>
            <a:pPr>
              <a:defRPr/>
            </a:pPr>
            <a:endParaRPr lang="en-US"/>
          </a:p>
        </p:txBody>
      </p:sp>
      <p:sp>
        <p:nvSpPr>
          <p:cNvPr id="8195" name="Rectangle 3"/>
          <p:cNvSpPr>
            <a:spLocks noGrp="1" noChangeArrowheads="1"/>
          </p:cNvSpPr>
          <p:nvPr>
            <p:ph type="dt" idx="1"/>
          </p:nvPr>
        </p:nvSpPr>
        <p:spPr bwMode="auto">
          <a:xfrm>
            <a:off x="3851325" y="1"/>
            <a:ext cx="2946351" cy="496094"/>
          </a:xfrm>
          <a:prstGeom prst="rect">
            <a:avLst/>
          </a:prstGeom>
          <a:noFill/>
          <a:ln w="9525">
            <a:noFill/>
            <a:miter lim="800000"/>
            <a:headEnd/>
            <a:tailEnd/>
          </a:ln>
        </p:spPr>
        <p:txBody>
          <a:bodyPr vert="horz" wrap="square" lIns="91934" tIns="45967" rIns="91934" bIns="45967" numCol="1" anchor="t" anchorCtr="0" compatLnSpc="1">
            <a:prstTxWarp prst="textNoShape">
              <a:avLst/>
            </a:prstTxWarp>
          </a:bodyPr>
          <a:lstStyle>
            <a:lvl1pPr algn="r" eaLnBrk="0" hangingPunct="0">
              <a:defRPr sz="1200" b="0">
                <a:solidFill>
                  <a:schemeClr val="tx1"/>
                </a:solidFill>
                <a:latin typeface="Arial" charset="0"/>
                <a:ea typeface="ヒラギノ角ゴ Pro W3" pitchFamily="1" charset="-128"/>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571" y="4715274"/>
            <a:ext cx="4984536" cy="4466432"/>
          </a:xfrm>
          <a:prstGeom prst="rect">
            <a:avLst/>
          </a:prstGeom>
          <a:noFill/>
          <a:ln w="9525">
            <a:noFill/>
            <a:miter lim="800000"/>
            <a:headEnd/>
            <a:tailEnd/>
          </a:ln>
        </p:spPr>
        <p:txBody>
          <a:bodyPr vert="horz" wrap="square" lIns="91934" tIns="45967" rIns="91934" bIns="459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9430544"/>
            <a:ext cx="2946351" cy="496094"/>
          </a:xfrm>
          <a:prstGeom prst="rect">
            <a:avLst/>
          </a:prstGeom>
          <a:noFill/>
          <a:ln w="9525">
            <a:noFill/>
            <a:miter lim="800000"/>
            <a:headEnd/>
            <a:tailEnd/>
          </a:ln>
        </p:spPr>
        <p:txBody>
          <a:bodyPr vert="horz" wrap="square" lIns="91934" tIns="45967" rIns="91934" bIns="45967" numCol="1" anchor="b" anchorCtr="0" compatLnSpc="1">
            <a:prstTxWarp prst="textNoShape">
              <a:avLst/>
            </a:prstTxWarp>
          </a:bodyPr>
          <a:lstStyle>
            <a:lvl1pPr eaLnBrk="0" hangingPunct="0">
              <a:defRPr sz="1200" b="0">
                <a:solidFill>
                  <a:schemeClr val="tx1"/>
                </a:solidFill>
                <a:latin typeface="Arial" charset="0"/>
                <a:ea typeface="ヒラギノ角ゴ Pro W3" pitchFamily="1"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51325" y="9430544"/>
            <a:ext cx="2946351" cy="496094"/>
          </a:xfrm>
          <a:prstGeom prst="rect">
            <a:avLst/>
          </a:prstGeom>
          <a:noFill/>
          <a:ln w="9525">
            <a:noFill/>
            <a:miter lim="800000"/>
            <a:headEnd/>
            <a:tailEnd/>
          </a:ln>
        </p:spPr>
        <p:txBody>
          <a:bodyPr vert="horz" wrap="square" lIns="91934" tIns="45967" rIns="91934" bIns="45967" numCol="1" anchor="b" anchorCtr="0" compatLnSpc="1">
            <a:prstTxWarp prst="textNoShape">
              <a:avLst/>
            </a:prstTxWarp>
          </a:bodyPr>
          <a:lstStyle>
            <a:lvl1pPr algn="r" eaLnBrk="0" hangingPunct="0">
              <a:defRPr sz="1200" b="0">
                <a:solidFill>
                  <a:schemeClr val="tx1"/>
                </a:solidFill>
              </a:defRPr>
            </a:lvl1pPr>
          </a:lstStyle>
          <a:p>
            <a:pPr>
              <a:defRPr/>
            </a:pPr>
            <a:fld id="{60EC5C76-FF9D-4F98-B9BF-E4BAB0B9EA3A}" type="slidenum">
              <a:rPr lang="en-US" altLang="nl-NL"/>
              <a:pPr>
                <a:defRPr/>
              </a:pPr>
              <a:t>‹nr.›</a:t>
            </a:fld>
            <a:endParaRPr lang="en-US" altLang="nl-NL"/>
          </a:p>
        </p:txBody>
      </p:sp>
    </p:spTree>
    <p:extLst>
      <p:ext uri="{BB962C8B-B14F-4D97-AF65-F5344CB8AC3E}">
        <p14:creationId xmlns:p14="http://schemas.microsoft.com/office/powerpoint/2010/main" val="2059493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0EC5C76-FF9D-4F98-B9BF-E4BAB0B9EA3A}" type="slidenum">
              <a:rPr lang="en-US" altLang="nl-NL" smtClean="0"/>
              <a:pPr>
                <a:defRPr/>
              </a:pPr>
              <a:t>1</a:t>
            </a:fld>
            <a:endParaRPr lang="en-US" altLang="nl-NL"/>
          </a:p>
        </p:txBody>
      </p:sp>
    </p:spTree>
    <p:extLst>
      <p:ext uri="{BB962C8B-B14F-4D97-AF65-F5344CB8AC3E}">
        <p14:creationId xmlns:p14="http://schemas.microsoft.com/office/powerpoint/2010/main" val="58579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Logische schakelingen, voorbeeldopdracht 1</a:t>
            </a:r>
          </a:p>
          <a:p>
            <a:endParaRPr lang="nl-NL" dirty="0"/>
          </a:p>
          <a:p>
            <a:r>
              <a:rPr lang="nl-NL" dirty="0"/>
              <a:t>Systematiek:</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Poorten nummeren van links naar rechts, van boven naar beneden.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Waarheidstabel maken met een kolom voor iedere poort in de schakeling (oplopende nummering)</a:t>
            </a:r>
          </a:p>
          <a:p>
            <a:r>
              <a:rPr lang="nl-NL" dirty="0"/>
              <a:t>Per kolom de waarheidstabel invullen</a:t>
            </a:r>
          </a:p>
          <a:p>
            <a:endParaRPr lang="nl-NL" dirty="0"/>
          </a:p>
          <a:p>
            <a:r>
              <a:rPr lang="nl-NL" dirty="0"/>
              <a:t>Antwoord: Lampje brandt alleen als S1 en S2 aan staan en S4 uit.</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10</a:t>
            </a:fld>
            <a:endParaRPr lang="en-US" altLang="nl-NL"/>
          </a:p>
        </p:txBody>
      </p:sp>
    </p:spTree>
    <p:extLst>
      <p:ext uri="{BB962C8B-B14F-4D97-AF65-F5344CB8AC3E}">
        <p14:creationId xmlns:p14="http://schemas.microsoft.com/office/powerpoint/2010/main" val="324731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Logische schakelingen, voorbeeldopdracht 2</a:t>
            </a:r>
          </a:p>
          <a:p>
            <a:endParaRPr lang="nl-NL" dirty="0"/>
          </a:p>
          <a:p>
            <a:r>
              <a:rPr lang="nl-NL" dirty="0"/>
              <a:t>Voorbeeldantwoorden:</a:t>
            </a:r>
          </a:p>
          <a:p>
            <a:pPr marL="171450" indent="-171450">
              <a:buFont typeface="Arial" panose="020B0604020202020204" pitchFamily="34" charset="0"/>
              <a:buChar char="•"/>
            </a:pPr>
            <a:r>
              <a:rPr lang="nl-NL" dirty="0"/>
              <a:t>(NIET S1 EN NIET S2 EN S3) OF (NIET S1 EN S2 EN S3) OF (S1 EN NIET S2 EN NIET S3)</a:t>
            </a:r>
          </a:p>
          <a:p>
            <a:pPr marL="171450" indent="-171450">
              <a:buFont typeface="Arial" panose="020B0604020202020204" pitchFamily="34" charset="0"/>
              <a:buChar char="•"/>
            </a:pPr>
            <a:r>
              <a:rPr lang="nl-NL" dirty="0"/>
              <a:t>( (NIET S1) EN S3 ) OF ( S1 en NIET(S2 OF S3) ) </a:t>
            </a:r>
          </a:p>
          <a:p>
            <a:pPr marL="171450" indent="-171450">
              <a:buFont typeface="Arial" panose="020B0604020202020204" pitchFamily="34" charset="0"/>
              <a:buChar char="•"/>
            </a:pPr>
            <a:r>
              <a:rPr lang="nl-NL" dirty="0"/>
              <a:t>(S1 XOR S3) AND ( NIET(S1 AND NIET S3) )</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11</a:t>
            </a:fld>
            <a:endParaRPr lang="en-US" altLang="nl-NL"/>
          </a:p>
        </p:txBody>
      </p:sp>
    </p:spTree>
    <p:extLst>
      <p:ext uri="{BB962C8B-B14F-4D97-AF65-F5344CB8AC3E}">
        <p14:creationId xmlns:p14="http://schemas.microsoft.com/office/powerpoint/2010/main" val="357631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Antwoord: A=waar, B=waar, C=niet waar</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12</a:t>
            </a:fld>
            <a:endParaRPr lang="en-US" altLang="nl-NL"/>
          </a:p>
        </p:txBody>
      </p:sp>
    </p:spTree>
    <p:extLst>
      <p:ext uri="{BB962C8B-B14F-4D97-AF65-F5344CB8AC3E}">
        <p14:creationId xmlns:p14="http://schemas.microsoft.com/office/powerpoint/2010/main" val="181486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13</a:t>
            </a:fld>
            <a:endParaRPr lang="en-US" altLang="nl-NL"/>
          </a:p>
        </p:txBody>
      </p:sp>
    </p:spTree>
    <p:extLst>
      <p:ext uri="{BB962C8B-B14F-4D97-AF65-F5344CB8AC3E}">
        <p14:creationId xmlns:p14="http://schemas.microsoft.com/office/powerpoint/2010/main" val="46539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Antwoord: A=waar, B=waar, C=niet waar</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14</a:t>
            </a:fld>
            <a:endParaRPr lang="en-US" altLang="nl-NL"/>
          </a:p>
        </p:txBody>
      </p:sp>
    </p:spTree>
    <p:extLst>
      <p:ext uri="{BB962C8B-B14F-4D97-AF65-F5344CB8AC3E}">
        <p14:creationId xmlns:p14="http://schemas.microsoft.com/office/powerpoint/2010/main" val="270684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Bijvoorbeeld:</a:t>
            </a:r>
          </a:p>
          <a:p>
            <a:pPr marL="171450" indent="-171450">
              <a:buFont typeface="Arial" panose="020B0604020202020204" pitchFamily="34" charset="0"/>
              <a:buChar char="•"/>
            </a:pPr>
            <a:r>
              <a:rPr lang="nl-NL" dirty="0"/>
              <a:t>(niet A en B en niet C) of (A en niet B en niet C) of (A en B en niet C) of (A en B en C)</a:t>
            </a:r>
          </a:p>
          <a:p>
            <a:pPr marL="171450" indent="-171450">
              <a:buFont typeface="Arial" panose="020B0604020202020204" pitchFamily="34" charset="0"/>
              <a:buChar char="•"/>
            </a:pPr>
            <a:r>
              <a:rPr lang="nl-NL" dirty="0"/>
              <a:t>((A of B) en niet C) of (A en B)</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15</a:t>
            </a:fld>
            <a:endParaRPr lang="en-US" altLang="nl-NL"/>
          </a:p>
        </p:txBody>
      </p:sp>
    </p:spTree>
    <p:extLst>
      <p:ext uri="{BB962C8B-B14F-4D97-AF65-F5344CB8AC3E}">
        <p14:creationId xmlns:p14="http://schemas.microsoft.com/office/powerpoint/2010/main" val="160535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NEE!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niet (A of B) is equivalent met niet A </a:t>
            </a:r>
            <a:r>
              <a:rPr lang="nl-NL" b="1" dirty="0"/>
              <a:t>EN</a:t>
            </a:r>
            <a:r>
              <a:rPr lang="nl-NL" dirty="0"/>
              <a:t> niet B</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16</a:t>
            </a:fld>
            <a:endParaRPr lang="en-US" altLang="nl-NL"/>
          </a:p>
        </p:txBody>
      </p:sp>
    </p:spTree>
    <p:extLst>
      <p:ext uri="{BB962C8B-B14F-4D97-AF65-F5344CB8AC3E}">
        <p14:creationId xmlns:p14="http://schemas.microsoft.com/office/powerpoint/2010/main" val="108324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lesmateriaal besteed bij de bespreking van expressies ook expliciet aandacht aan de implicatie ("als dan") en de wederzijdse implicatie ("dan en slechts dan als").</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17</a:t>
            </a:fld>
            <a:endParaRPr lang="en-US" altLang="nl-NL"/>
          </a:p>
        </p:txBody>
      </p:sp>
    </p:spTree>
    <p:extLst>
      <p:ext uri="{BB962C8B-B14F-4D97-AF65-F5344CB8AC3E}">
        <p14:creationId xmlns:p14="http://schemas.microsoft.com/office/powerpoint/2010/main" val="201820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18</a:t>
            </a:fld>
            <a:endParaRPr lang="en-US" altLang="nl-NL"/>
          </a:p>
        </p:txBody>
      </p:sp>
    </p:spTree>
    <p:extLst>
      <p:ext uri="{BB962C8B-B14F-4D97-AF65-F5344CB8AC3E}">
        <p14:creationId xmlns:p14="http://schemas.microsoft.com/office/powerpoint/2010/main" val="84007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bij het (her)formuleren van condities erg belangrijk dat je als ontwikkelaar uitsluitend juiste conclusies trekt. Daarom besteedt het lesmateriaal dan ook aandacht aan redenaties (en </a:t>
            </a:r>
            <a:r>
              <a:rPr lang="nl-NL" dirty="0" err="1"/>
              <a:t>drog</a:t>
            </a:r>
            <a:r>
              <a:rPr lang="nl-NL" dirty="0"/>
              <a:t> redenaties).</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20</a:t>
            </a:fld>
            <a:endParaRPr lang="en-US" altLang="nl-NL"/>
          </a:p>
        </p:txBody>
      </p:sp>
    </p:spTree>
    <p:extLst>
      <p:ext uri="{BB962C8B-B14F-4D97-AF65-F5344CB8AC3E}">
        <p14:creationId xmlns:p14="http://schemas.microsoft.com/office/powerpoint/2010/main" val="202690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Tipje van de sluier</a:t>
            </a:r>
          </a:p>
          <a:p>
            <a:endParaRPr lang="nl-NL" dirty="0"/>
          </a:p>
          <a:p>
            <a:r>
              <a:rPr lang="nl-NL" dirty="0"/>
              <a:t>De propositielogica is een tak van logica die zich bezighoudt met het redeneren met proposities. Proposities zijn uitspraken of beweringen die ofwel waar, ofwel onwaar zijn.</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a:t>
            </a:fld>
            <a:endParaRPr lang="en-US" altLang="nl-NL"/>
          </a:p>
        </p:txBody>
      </p:sp>
    </p:spTree>
    <p:extLst>
      <p:ext uri="{BB962C8B-B14F-4D97-AF65-F5344CB8AC3E}">
        <p14:creationId xmlns:p14="http://schemas.microsoft.com/office/powerpoint/2010/main" val="172640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twee geldige propositionele redeneringsvormen </a:t>
            </a:r>
            <a:r>
              <a:rPr lang="nl-NL" b="1" dirty="0"/>
              <a:t>(modus </a:t>
            </a:r>
            <a:r>
              <a:rPr lang="nl-NL" b="1" dirty="0" err="1"/>
              <a:t>ponens</a:t>
            </a:r>
            <a:r>
              <a:rPr lang="nl-NL" dirty="0"/>
              <a:t> en </a:t>
            </a:r>
            <a:r>
              <a:rPr lang="nl-NL" b="1" dirty="0"/>
              <a:t>modus </a:t>
            </a:r>
            <a:r>
              <a:rPr lang="nl-NL" b="1" dirty="0" err="1"/>
              <a:t>tollens</a:t>
            </a:r>
            <a:r>
              <a:rPr lang="nl-NL" dirty="0"/>
              <a:t>).</a:t>
            </a:r>
          </a:p>
          <a:p>
            <a:r>
              <a:rPr lang="nl-NL" dirty="0"/>
              <a:t>Met "modus nonsens" wordt iedere ongeldige redeneringsvorm aangeduid.</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21</a:t>
            </a:fld>
            <a:endParaRPr lang="en-US" altLang="nl-NL"/>
          </a:p>
        </p:txBody>
      </p:sp>
    </p:spTree>
    <p:extLst>
      <p:ext uri="{BB962C8B-B14F-4D97-AF65-F5344CB8AC3E}">
        <p14:creationId xmlns:p14="http://schemas.microsoft.com/office/powerpoint/2010/main" val="28479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22</a:t>
            </a:fld>
            <a:endParaRPr lang="en-US" altLang="nl-NL"/>
          </a:p>
        </p:txBody>
      </p:sp>
    </p:spTree>
    <p:extLst>
      <p:ext uri="{BB962C8B-B14F-4D97-AF65-F5344CB8AC3E}">
        <p14:creationId xmlns:p14="http://schemas.microsoft.com/office/powerpoint/2010/main" val="59935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Naast de 'normale' modus </a:t>
            </a:r>
            <a:r>
              <a:rPr lang="nl-NL" dirty="0" err="1"/>
              <a:t>tollens</a:t>
            </a:r>
            <a:r>
              <a:rPr lang="nl-NL" dirty="0"/>
              <a:t> ("modus </a:t>
            </a:r>
            <a:r>
              <a:rPr lang="nl-NL" dirty="0" err="1"/>
              <a:t>tollendo</a:t>
            </a:r>
            <a:r>
              <a:rPr lang="nl-NL" dirty="0"/>
              <a:t> </a:t>
            </a:r>
            <a:r>
              <a:rPr lang="nl-NL" dirty="0" err="1"/>
              <a:t>tollens</a:t>
            </a:r>
            <a:r>
              <a:rPr lang="nl-NL" dirty="0"/>
              <a:t>") bestaat er nog een tweede vorm van modus </a:t>
            </a:r>
            <a:r>
              <a:rPr lang="nl-NL" dirty="0" err="1"/>
              <a:t>tollens</a:t>
            </a:r>
            <a:r>
              <a:rPr lang="nl-NL" dirty="0"/>
              <a:t> ("modus </a:t>
            </a:r>
            <a:r>
              <a:rPr lang="nl-NL" dirty="0" err="1"/>
              <a:t>ponendo</a:t>
            </a:r>
            <a:r>
              <a:rPr lang="nl-NL" dirty="0"/>
              <a:t> </a:t>
            </a:r>
            <a:r>
              <a:rPr lang="nl-NL" dirty="0" err="1"/>
              <a:t>tollens</a:t>
            </a:r>
            <a:r>
              <a:rPr lang="nl-NL" dirty="0"/>
              <a:t>").</a:t>
            </a:r>
          </a:p>
          <a:p>
            <a:r>
              <a:rPr lang="nl-NL" dirty="0"/>
              <a:t>Voorbeeld van modus </a:t>
            </a:r>
            <a:r>
              <a:rPr lang="nl-NL" dirty="0" err="1"/>
              <a:t>ponendo</a:t>
            </a:r>
            <a:r>
              <a:rPr lang="nl-NL" dirty="0"/>
              <a:t> </a:t>
            </a:r>
            <a:r>
              <a:rPr lang="nl-NL" dirty="0" err="1"/>
              <a:t>tollens</a:t>
            </a:r>
            <a:r>
              <a:rPr lang="nl-NL" dirty="0"/>
              <a:t>:</a:t>
            </a:r>
          </a:p>
          <a:p>
            <a:r>
              <a:rPr lang="nl-NL" dirty="0"/>
              <a:t>Je kan niet les hebben in zowel lokaal 21 als in lokaal 4.</a:t>
            </a:r>
          </a:p>
          <a:p>
            <a:r>
              <a:rPr lang="nl-NL" dirty="0"/>
              <a:t>Je hebt les in lokaal 21</a:t>
            </a:r>
          </a:p>
          <a:p>
            <a:r>
              <a:rPr lang="nl-NL" sz="1200" i="1" dirty="0">
                <a:solidFill>
                  <a:schemeClr val="accent6"/>
                </a:solidFill>
                <a:latin typeface="Calibri" panose="020F0502020204030204" pitchFamily="34" charset="0"/>
                <a:cs typeface="Calibri" panose="020F0502020204030204" pitchFamily="34" charset="0"/>
              </a:rPr>
              <a:t>→</a:t>
            </a:r>
            <a:endParaRPr lang="nl-NL" dirty="0"/>
          </a:p>
          <a:p>
            <a:r>
              <a:rPr lang="nl-NL" dirty="0"/>
              <a:t>Je hebt geen les in lokaal 4</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23</a:t>
            </a:fld>
            <a:endParaRPr lang="en-US" altLang="nl-NL"/>
          </a:p>
        </p:txBody>
      </p:sp>
    </p:spTree>
    <p:extLst>
      <p:ext uri="{BB962C8B-B14F-4D97-AF65-F5344CB8AC3E}">
        <p14:creationId xmlns:p14="http://schemas.microsoft.com/office/powerpoint/2010/main" val="117597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Drog</a:t>
            </a:r>
            <a:r>
              <a:rPr lang="nl-NL" dirty="0"/>
              <a:t> redenaties</a:t>
            </a:r>
          </a:p>
          <a:p>
            <a:r>
              <a:rPr lang="nl-NL" dirty="0"/>
              <a:t>In dit voorbeeld is er helemaal niet gezegd dat goed leren de enige manier is om een voldoende te halen. Wellicht zijn er ook andere manieren om een voldoende te halen:</a:t>
            </a:r>
          </a:p>
          <a:p>
            <a:pPr marL="171450" indent="-171450">
              <a:buFont typeface="Arial" panose="020B0604020202020204" pitchFamily="34" charset="0"/>
              <a:buChar char="•"/>
            </a:pPr>
            <a:r>
              <a:rPr lang="nl-NL" dirty="0"/>
              <a:t>goed opletten in de les</a:t>
            </a:r>
          </a:p>
          <a:p>
            <a:pPr marL="171450" indent="-171450">
              <a:buFont typeface="Arial" panose="020B0604020202020204" pitchFamily="34" charset="0"/>
              <a:buChar char="•"/>
            </a:pPr>
            <a:r>
              <a:rPr lang="nl-NL" dirty="0"/>
              <a:t>erg slim zijn</a:t>
            </a:r>
          </a:p>
          <a:p>
            <a:pPr marL="171450" indent="-171450">
              <a:buFont typeface="Arial" panose="020B0604020202020204" pitchFamily="34" charset="0"/>
              <a:buChar char="•"/>
            </a:pPr>
            <a:r>
              <a:rPr lang="nl-NL" dirty="0"/>
              <a:t>geluk hebben</a:t>
            </a:r>
          </a:p>
          <a:p>
            <a:pPr marL="171450" indent="-171450">
              <a:buFont typeface="Arial" panose="020B0604020202020204" pitchFamily="34" charset="0"/>
              <a:buChar char="•"/>
            </a:pPr>
            <a:r>
              <a:rPr lang="nl-NL" dirty="0"/>
              <a:t>spieken (en niet betrapt worden)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r>
              <a:rPr lang="nl-NL" dirty="0"/>
              <a:t>In het voorbeeld van modus </a:t>
            </a:r>
            <a:r>
              <a:rPr lang="nl-NL" dirty="0" err="1"/>
              <a:t>ponendo</a:t>
            </a:r>
            <a:r>
              <a:rPr lang="nl-NL" dirty="0"/>
              <a:t> </a:t>
            </a:r>
            <a:r>
              <a:rPr lang="nl-NL" dirty="0" err="1"/>
              <a:t>tollens</a:t>
            </a:r>
            <a:r>
              <a:rPr lang="nl-NL" dirty="0"/>
              <a:t>, zou een vorm van </a:t>
            </a:r>
            <a:r>
              <a:rPr lang="nl-NL" dirty="0" err="1"/>
              <a:t>drog</a:t>
            </a:r>
            <a:r>
              <a:rPr lang="nl-NL" dirty="0"/>
              <a:t> redenatie zijn:</a:t>
            </a:r>
          </a:p>
          <a:p>
            <a:r>
              <a:rPr lang="nl-NL" dirty="0"/>
              <a:t>Je kan niet les hebben in zowel lokaal 21 als in lokaal 4.</a:t>
            </a:r>
          </a:p>
          <a:p>
            <a:r>
              <a:rPr lang="nl-NL" dirty="0"/>
              <a:t>Je hebt geen les in lokaal 21</a:t>
            </a:r>
          </a:p>
          <a:p>
            <a:r>
              <a:rPr lang="nl-NL" sz="1200" i="1" dirty="0">
                <a:solidFill>
                  <a:schemeClr val="accent6"/>
                </a:solidFill>
                <a:latin typeface="Calibri" panose="020F0502020204030204" pitchFamily="34" charset="0"/>
                <a:cs typeface="Calibri" panose="020F0502020204030204" pitchFamily="34" charset="0"/>
              </a:rPr>
              <a:t>→</a:t>
            </a:r>
            <a:endParaRPr lang="nl-NL" dirty="0"/>
          </a:p>
          <a:p>
            <a:r>
              <a:rPr lang="nl-NL" dirty="0"/>
              <a:t>Je hebt les in lokaal 4</a:t>
            </a:r>
          </a:p>
          <a:p>
            <a:pPr marL="0" indent="0">
              <a:buFont typeface="Arial" panose="020B0604020202020204" pitchFamily="34" charset="0"/>
              <a:buNone/>
            </a:pPr>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24</a:t>
            </a:fld>
            <a:endParaRPr lang="en-US" altLang="nl-NL"/>
          </a:p>
        </p:txBody>
      </p:sp>
    </p:spTree>
    <p:extLst>
      <p:ext uri="{BB962C8B-B14F-4D97-AF65-F5344CB8AC3E}">
        <p14:creationId xmlns:p14="http://schemas.microsoft.com/office/powerpoint/2010/main" val="1978985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regels van de logica worden tenslotte toegepast op verzamelingen. Hierbij wordt gebruik gemaakt van </a:t>
            </a:r>
            <a:r>
              <a:rPr lang="nl-NL" dirty="0" err="1"/>
              <a:t>Venn</a:t>
            </a:r>
            <a:r>
              <a:rPr lang="nl-NL" dirty="0"/>
              <a:t> Diagrammen. In een </a:t>
            </a:r>
            <a:r>
              <a:rPr lang="nl-NL" dirty="0" err="1"/>
              <a:t>Venn</a:t>
            </a:r>
            <a:r>
              <a:rPr lang="nl-NL" dirty="0"/>
              <a:t> Diagram worden overlappende cirkels of andere vormen gebruikt om de logische relaties tussen twee of meer verzamelingen te illustreren.</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25</a:t>
            </a:fld>
            <a:endParaRPr lang="en-US" altLang="nl-NL"/>
          </a:p>
        </p:txBody>
      </p:sp>
    </p:spTree>
    <p:extLst>
      <p:ext uri="{BB962C8B-B14F-4D97-AF65-F5344CB8AC3E}">
        <p14:creationId xmlns:p14="http://schemas.microsoft.com/office/powerpoint/2010/main" val="420647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deze opgave is het relevant om duidelijkheid te verkrijgen over waar de 'geen' betrekking op heeft. Dit biedt nogmaals de mogelijkheid om het belang van het gebruik van haakjes te benadrukken.</a:t>
            </a:r>
          </a:p>
          <a:p>
            <a:pPr marL="171450" indent="-171450">
              <a:buFont typeface="Arial" panose="020B0604020202020204" pitchFamily="34" charset="0"/>
              <a:buChar char="•"/>
            </a:pPr>
            <a:r>
              <a:rPr lang="nl-NL" dirty="0"/>
              <a:t>(geen biologie) en geschiedenis: Bert en Lisanne</a:t>
            </a:r>
          </a:p>
          <a:p>
            <a:pPr marL="171450" indent="-171450">
              <a:buFont typeface="Arial" panose="020B0604020202020204" pitchFamily="34" charset="0"/>
              <a:buChar char="•"/>
            </a:pPr>
            <a:r>
              <a:rPr lang="nl-NL" dirty="0"/>
              <a:t>geen (biologie en geschiedenis): Iedereen behalve Daniël en Wout</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26</a:t>
            </a:fld>
            <a:endParaRPr lang="en-US" altLang="nl-NL"/>
          </a:p>
        </p:txBody>
      </p:sp>
    </p:spTree>
    <p:extLst>
      <p:ext uri="{BB962C8B-B14F-4D97-AF65-F5344CB8AC3E}">
        <p14:creationId xmlns:p14="http://schemas.microsoft.com/office/powerpoint/2010/main" val="1675839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Antwoord: iedereen behalve Sarah en Asha</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27</a:t>
            </a:fld>
            <a:endParaRPr lang="en-US" altLang="nl-NL"/>
          </a:p>
        </p:txBody>
      </p:sp>
    </p:spTree>
    <p:extLst>
      <p:ext uri="{BB962C8B-B14F-4D97-AF65-F5344CB8AC3E}">
        <p14:creationId xmlns:p14="http://schemas.microsoft.com/office/powerpoint/2010/main" val="160145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als (geschiedenis of biologie) dan ( economie en niet(geschiedenis en biologie) )</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28</a:t>
            </a:fld>
            <a:endParaRPr lang="en-US" altLang="nl-NL"/>
          </a:p>
        </p:txBody>
      </p:sp>
    </p:spTree>
    <p:extLst>
      <p:ext uri="{BB962C8B-B14F-4D97-AF65-F5344CB8AC3E}">
        <p14:creationId xmlns:p14="http://schemas.microsoft.com/office/powerpoint/2010/main" val="1040739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err="1"/>
              <a:t>Venn</a:t>
            </a:r>
            <a:r>
              <a:rPr lang="nl-NL" dirty="0"/>
              <a:t> Diagrammen worden tenslotte ook gebruikt ter ondersteuning van syllogismen</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29</a:t>
            </a:fld>
            <a:endParaRPr lang="en-US" altLang="nl-NL"/>
          </a:p>
        </p:txBody>
      </p:sp>
    </p:spTree>
    <p:extLst>
      <p:ext uri="{BB962C8B-B14F-4D97-AF65-F5344CB8AC3E}">
        <p14:creationId xmlns:p14="http://schemas.microsoft.com/office/powerpoint/2010/main" val="174610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30</a:t>
            </a:fld>
            <a:endParaRPr lang="en-US" altLang="nl-NL"/>
          </a:p>
        </p:txBody>
      </p:sp>
    </p:spTree>
    <p:extLst>
      <p:ext uri="{BB962C8B-B14F-4D97-AF65-F5344CB8AC3E}">
        <p14:creationId xmlns:p14="http://schemas.microsoft.com/office/powerpoint/2010/main" val="27312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Logica speelt in het algemeen een belangrijke rol bij de kwaliteit van digitale oplossingen. </a:t>
            </a:r>
            <a:r>
              <a:rPr lang="nl-NL" dirty="0">
                <a:solidFill>
                  <a:schemeClr val="bg1">
                    <a:lumMod val="65000"/>
                  </a:schemeClr>
                </a:solidFill>
              </a:rPr>
              <a:t>Hierbij kan onder meer worden gedacht aan de rol van logica in hardware (logische schakelingen), de rol van logica bij het programmeren (voorwaardelijke en herhaaldelijke instructies) en de rol van logica bij het werken met gegevensverzamelingen (bij het selecteren van gegevens). </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3</a:t>
            </a:fld>
            <a:endParaRPr lang="en-US" altLang="nl-NL"/>
          </a:p>
        </p:txBody>
      </p:sp>
    </p:spTree>
    <p:extLst>
      <p:ext uri="{BB962C8B-B14F-4D97-AF65-F5344CB8AC3E}">
        <p14:creationId xmlns:p14="http://schemas.microsoft.com/office/powerpoint/2010/main" val="970431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31</a:t>
            </a:fld>
            <a:endParaRPr lang="en-US" altLang="nl-NL"/>
          </a:p>
        </p:txBody>
      </p:sp>
    </p:spTree>
    <p:extLst>
      <p:ext uri="{BB962C8B-B14F-4D97-AF65-F5344CB8AC3E}">
        <p14:creationId xmlns:p14="http://schemas.microsoft.com/office/powerpoint/2010/main" val="200467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Logica speelt in het algemeen een belangrijke rol bij de kwaliteit van digitale oplossingen. Hierbij kan onder meer worden gedacht aan de rol van logica in hardware (logische schakelingen), de rol van logica bij het programmeren (voorwaardelijke en herhaaldelijke instructies) en de rol van logica bij het werken met gegevensverzamelingen (bij het selecteren van gegevens).</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4</a:t>
            </a:fld>
            <a:endParaRPr lang="en-US" altLang="nl-NL"/>
          </a:p>
        </p:txBody>
      </p:sp>
    </p:spTree>
    <p:extLst>
      <p:ext uri="{BB962C8B-B14F-4D97-AF65-F5344CB8AC3E}">
        <p14:creationId xmlns:p14="http://schemas.microsoft.com/office/powerpoint/2010/main" val="76350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Logica speelt in het algemeen een belangrijke rol bij de kwaliteit van digitale oplossingen. Hierbij kan onder meer worden gedacht aan de rol van logica in hardware (logische schakelingen), de rol van logica bij het programmeren (voorwaardelijke en herhaaldelijke instructies) en de rol van logica bij het werken met gegevensverzamelingen (bij het selecteren van gegevens).</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5</a:t>
            </a:fld>
            <a:endParaRPr lang="en-US" altLang="nl-NL"/>
          </a:p>
        </p:txBody>
      </p:sp>
    </p:spTree>
    <p:extLst>
      <p:ext uri="{BB962C8B-B14F-4D97-AF65-F5344CB8AC3E}">
        <p14:creationId xmlns:p14="http://schemas.microsoft.com/office/powerpoint/2010/main" val="17336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Logica speelt in het algemeen een belangrijke rol bij de kwaliteit van digitale oplossingen. Hierbij kan onder meer worden gedacht aan de rol van logica in hardware (logische schakelingen), de rol van logica bij het programmeren (voorwaardelijke en herhaaldelijke instructies) en de rol van logica bij het werken met gegevensverzamelingen (bij het selecteren van gegevens).</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6</a:t>
            </a:fld>
            <a:endParaRPr lang="en-US" altLang="nl-NL"/>
          </a:p>
        </p:txBody>
      </p:sp>
    </p:spTree>
    <p:extLst>
      <p:ext uri="{BB962C8B-B14F-4D97-AF65-F5344CB8AC3E}">
        <p14:creationId xmlns:p14="http://schemas.microsoft.com/office/powerpoint/2010/main" val="89278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bg1">
                    <a:lumMod val="65000"/>
                  </a:schemeClr>
                </a:solidFill>
              </a:rPr>
              <a:t>De centrale vraag hierbij is voortdurend: wat zijn de condities waaronder iets moet gebeuren?</a:t>
            </a:r>
          </a:p>
          <a:p>
            <a:r>
              <a:rPr lang="nl-NL" dirty="0">
                <a:solidFill>
                  <a:schemeClr val="bg1">
                    <a:lumMod val="65000"/>
                  </a:schemeClr>
                </a:solidFill>
              </a:rPr>
              <a:t>Het is hiervoor van cruciaal belang dat zorgvuldig wordt omschreven wat de bedoeling is.</a:t>
            </a:r>
          </a:p>
          <a:p>
            <a:r>
              <a:rPr lang="nl-NL" dirty="0">
                <a:solidFill>
                  <a:schemeClr val="bg1">
                    <a:lumMod val="65000"/>
                  </a:schemeClr>
                </a:solidFill>
              </a:rPr>
              <a:t>Hierbij loop je veelal aan tegen problemen met onuitgesproken veronderstellingen/aannames en problemen met uitzonderingen waar rekening mee moet worden gehouden.</a:t>
            </a:r>
          </a:p>
          <a:p>
            <a:r>
              <a:rPr lang="nl-NL" dirty="0">
                <a:solidFill>
                  <a:schemeClr val="bg1">
                    <a:lumMod val="65000"/>
                  </a:schemeClr>
                </a:solidFill>
              </a:rPr>
              <a:t>Bovendien valt het lang niet altijd mee om een omschrijving in natuurlijke taal om te zetten in een formele notatie.</a:t>
            </a:r>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7</a:t>
            </a:fld>
            <a:endParaRPr lang="en-US" altLang="nl-NL"/>
          </a:p>
        </p:txBody>
      </p:sp>
    </p:spTree>
    <p:extLst>
      <p:ext uri="{BB962C8B-B14F-4D97-AF65-F5344CB8AC3E}">
        <p14:creationId xmlns:p14="http://schemas.microsoft.com/office/powerpoint/2010/main" val="278242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8</a:t>
            </a:fld>
            <a:endParaRPr lang="en-US" altLang="nl-NL"/>
          </a:p>
        </p:txBody>
      </p:sp>
    </p:spTree>
    <p:extLst>
      <p:ext uri="{BB962C8B-B14F-4D97-AF65-F5344CB8AC3E}">
        <p14:creationId xmlns:p14="http://schemas.microsoft.com/office/powerpoint/2010/main" val="347240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Waarschijnlijk hebben de meeste leerlingen al in het kernprogramma kennis gemaakt met logische schakelingen. Het materiaal dat wij ontwikkeld hebben bevat toch ook materiaal voor leerlingen die hier nog niet bekend mee zijn.</a:t>
            </a:r>
          </a:p>
          <a:p>
            <a:endParaRPr lang="nl-NL" dirty="0"/>
          </a:p>
          <a:p>
            <a:r>
              <a:rPr lang="nl-NL" dirty="0"/>
              <a:t>In het materiaal komt werkt toe naar het niveau waarop leerlingen kunnen bepalen wat het gedrag is van een gegeven schakeling en een schakeling kunnen bouwen voor een gegeven gedrag.</a:t>
            </a:r>
          </a:p>
          <a:p>
            <a:endParaRPr lang="nl-NL" dirty="0"/>
          </a:p>
        </p:txBody>
      </p:sp>
      <p:sp>
        <p:nvSpPr>
          <p:cNvPr id="4" name="Tijdelijke aanduiding voor dianummer 3"/>
          <p:cNvSpPr>
            <a:spLocks noGrp="1"/>
          </p:cNvSpPr>
          <p:nvPr>
            <p:ph type="sldNum" sz="quarter" idx="5"/>
          </p:nvPr>
        </p:nvSpPr>
        <p:spPr/>
        <p:txBody>
          <a:bodyPr/>
          <a:lstStyle/>
          <a:p>
            <a:pPr>
              <a:defRPr/>
            </a:pPr>
            <a:fld id="{60EC5C76-FF9D-4F98-B9BF-E4BAB0B9EA3A}" type="slidenum">
              <a:rPr lang="en-US" altLang="nl-NL" smtClean="0"/>
              <a:pPr>
                <a:defRPr/>
              </a:pPr>
              <a:t>9</a:t>
            </a:fld>
            <a:endParaRPr lang="en-US" altLang="nl-NL"/>
          </a:p>
        </p:txBody>
      </p:sp>
    </p:spTree>
    <p:extLst>
      <p:ext uri="{BB962C8B-B14F-4D97-AF65-F5344CB8AC3E}">
        <p14:creationId xmlns:p14="http://schemas.microsoft.com/office/powerpoint/2010/main" val="139786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a:srcRect l="7723" t="20038" r="8229" b="9928"/>
          <a:stretch/>
        </p:blipFill>
        <p:spPr>
          <a:xfrm>
            <a:off x="92281" y="117446"/>
            <a:ext cx="2239860" cy="574116"/>
          </a:xfrm>
          <a:prstGeom prst="rect">
            <a:avLst/>
          </a:prstGeom>
        </p:spPr>
      </p:pic>
      <p:sp>
        <p:nvSpPr>
          <p:cNvPr id="6" name="Rechthoek 5"/>
          <p:cNvSpPr/>
          <p:nvPr userDrawn="1"/>
        </p:nvSpPr>
        <p:spPr>
          <a:xfrm>
            <a:off x="0" y="6501468"/>
            <a:ext cx="9144000" cy="3565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nl-NL" sz="1400" dirty="0"/>
              <a:t>Renske Weeda, Jacqueline Nijenhuis-Voogt, Christian </a:t>
            </a:r>
            <a:r>
              <a:rPr lang="nl-NL" sz="1400" dirty="0" err="1"/>
              <a:t>Köppe</a:t>
            </a:r>
            <a:r>
              <a:rPr lang="nl-NL" sz="1400" dirty="0"/>
              <a:t>, Jacco Gnodde</a:t>
            </a:r>
          </a:p>
        </p:txBody>
      </p:sp>
    </p:spTree>
    <p:extLst>
      <p:ext uri="{BB962C8B-B14F-4D97-AF65-F5344CB8AC3E}">
        <p14:creationId xmlns:p14="http://schemas.microsoft.com/office/powerpoint/2010/main" val="4252332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3"/>
          <a:srcRect l="7723" t="20038" r="8229" b="9928"/>
          <a:stretch/>
        </p:blipFill>
        <p:spPr>
          <a:xfrm>
            <a:off x="92281" y="117446"/>
            <a:ext cx="2239860" cy="574116"/>
          </a:xfrm>
          <a:prstGeom prst="rect">
            <a:avLst/>
          </a:prstGeom>
        </p:spPr>
      </p:pic>
      <p:sp>
        <p:nvSpPr>
          <p:cNvPr id="8" name="Rechthoek 7"/>
          <p:cNvSpPr/>
          <p:nvPr userDrawn="1"/>
        </p:nvSpPr>
        <p:spPr>
          <a:xfrm>
            <a:off x="0" y="6501468"/>
            <a:ext cx="9144000" cy="3565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400" dirty="0"/>
              <a:t>Renske Weeda, Jacqueline Nijenhuis-Voogt, Christian </a:t>
            </a:r>
            <a:r>
              <a:rPr lang="nl-NL" sz="1400" dirty="0" err="1"/>
              <a:t>Köppe</a:t>
            </a:r>
            <a:r>
              <a:rPr lang="nl-NL" sz="1400" dirty="0"/>
              <a:t>, Jacco Gnodde</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defRPr sz="2400">
          <a:solidFill>
            <a:schemeClr val="accent2"/>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2A9C6D2-7B97-4E27-8F80-81E3E77111A5}"/>
              </a:ext>
            </a:extLst>
          </p:cNvPr>
          <p:cNvSpPr/>
          <p:nvPr/>
        </p:nvSpPr>
        <p:spPr bwMode="auto">
          <a:xfrm>
            <a:off x="0" y="0"/>
            <a:ext cx="9144000" cy="68580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
        <p:nvSpPr>
          <p:cNvPr id="3" name="Rechthoek 2">
            <a:extLst>
              <a:ext uri="{FF2B5EF4-FFF2-40B4-BE49-F238E27FC236}">
                <a16:creationId xmlns:a16="http://schemas.microsoft.com/office/drawing/2014/main" id="{B402F391-5CA9-49CA-B1FE-15090F6E3BAA}"/>
              </a:ext>
            </a:extLst>
          </p:cNvPr>
          <p:cNvSpPr/>
          <p:nvPr/>
        </p:nvSpPr>
        <p:spPr>
          <a:xfrm>
            <a:off x="0" y="1940639"/>
            <a:ext cx="9143999" cy="1200329"/>
          </a:xfrm>
          <a:prstGeom prst="rect">
            <a:avLst/>
          </a:prstGeom>
        </p:spPr>
        <p:txBody>
          <a:bodyPr wrap="square">
            <a:spAutoFit/>
          </a:bodyPr>
          <a:lstStyle/>
          <a:p>
            <a:pPr algn="ctr" eaLnBrk="1" hangingPunct="1"/>
            <a:r>
              <a:rPr lang="nl-NL" altLang="nl-NL" sz="7200" kern="0" dirty="0"/>
              <a:t>Welkom!</a:t>
            </a:r>
            <a:endParaRPr lang="en-US" altLang="nl-NL" sz="7200" kern="0" dirty="0"/>
          </a:p>
        </p:txBody>
      </p:sp>
    </p:spTree>
    <p:extLst>
      <p:ext uri="{BB962C8B-B14F-4D97-AF65-F5344CB8AC3E}">
        <p14:creationId xmlns:p14="http://schemas.microsoft.com/office/powerpoint/2010/main" val="314898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B4ED3AF1-9706-4AF5-85EC-3C95C33A6F68}"/>
              </a:ext>
            </a:extLst>
          </p:cNvPr>
          <p:cNvSpPr txBox="1"/>
          <p:nvPr/>
        </p:nvSpPr>
        <p:spPr>
          <a:xfrm>
            <a:off x="107504" y="3284984"/>
            <a:ext cx="7317837" cy="3046988"/>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Wat is het gedrag van onderstaande schakeling?</a:t>
            </a: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p:txBody>
      </p:sp>
      <p:pic>
        <p:nvPicPr>
          <p:cNvPr id="8" name="Afbeelding 7">
            <a:extLst>
              <a:ext uri="{FF2B5EF4-FFF2-40B4-BE49-F238E27FC236}">
                <a16:creationId xmlns:a16="http://schemas.microsoft.com/office/drawing/2014/main" id="{2EABF799-33C9-40AF-AC3E-C46D50207AC7}"/>
              </a:ext>
            </a:extLst>
          </p:cNvPr>
          <p:cNvPicPr/>
          <p:nvPr/>
        </p:nvPicPr>
        <p:blipFill rotWithShape="1">
          <a:blip r:embed="rId3" cstate="print">
            <a:extLst>
              <a:ext uri="{28A0092B-C50C-407E-A947-70E740481C1C}">
                <a14:useLocalDpi xmlns:a14="http://schemas.microsoft.com/office/drawing/2010/main" val="0"/>
              </a:ext>
            </a:extLst>
          </a:blip>
          <a:srcRect l="7056" t="12152" r="39802" b="46296"/>
          <a:stretch/>
        </p:blipFill>
        <p:spPr bwMode="auto">
          <a:xfrm>
            <a:off x="1187624" y="3789040"/>
            <a:ext cx="5484460" cy="2369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89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B4ED3AF1-9706-4AF5-85EC-3C95C33A6F68}"/>
              </a:ext>
            </a:extLst>
          </p:cNvPr>
          <p:cNvSpPr txBox="1"/>
          <p:nvPr/>
        </p:nvSpPr>
        <p:spPr>
          <a:xfrm>
            <a:off x="5796136" y="1844824"/>
            <a:ext cx="3246402" cy="4524315"/>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Maak een schakeling</a:t>
            </a:r>
          </a:p>
          <a:p>
            <a:pPr algn="ctr"/>
            <a:r>
              <a:rPr lang="nl-NL" sz="2400" dirty="0">
                <a:solidFill>
                  <a:schemeClr val="accent6"/>
                </a:solidFill>
              </a:rPr>
              <a:t>waarvan het gedrag</a:t>
            </a:r>
          </a:p>
          <a:p>
            <a:pPr algn="ctr"/>
            <a:r>
              <a:rPr lang="nl-NL" sz="2400" dirty="0">
                <a:solidFill>
                  <a:schemeClr val="accent6"/>
                </a:solidFill>
              </a:rPr>
              <a:t>is beschreven in</a:t>
            </a:r>
          </a:p>
          <a:p>
            <a:pPr algn="ctr"/>
            <a:r>
              <a:rPr lang="nl-NL" sz="2400" dirty="0">
                <a:solidFill>
                  <a:schemeClr val="accent6"/>
                </a:solidFill>
              </a:rPr>
              <a:t>onderstaande tabel:</a:t>
            </a: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p:txBody>
      </p:sp>
      <p:pic>
        <p:nvPicPr>
          <p:cNvPr id="2" name="Afbeelding 1">
            <a:extLst>
              <a:ext uri="{FF2B5EF4-FFF2-40B4-BE49-F238E27FC236}">
                <a16:creationId xmlns:a16="http://schemas.microsoft.com/office/drawing/2014/main" id="{2308FFA9-B907-4B3D-8C68-06C1DA6883D9}"/>
              </a:ext>
            </a:extLst>
          </p:cNvPr>
          <p:cNvPicPr>
            <a:picLocks noChangeAspect="1"/>
          </p:cNvPicPr>
          <p:nvPr/>
        </p:nvPicPr>
        <p:blipFill>
          <a:blip r:embed="rId3"/>
          <a:stretch>
            <a:fillRect/>
          </a:stretch>
        </p:blipFill>
        <p:spPr>
          <a:xfrm>
            <a:off x="5940749" y="3429000"/>
            <a:ext cx="2982257" cy="2802041"/>
          </a:xfrm>
          <a:prstGeom prst="rect">
            <a:avLst/>
          </a:prstGeom>
        </p:spPr>
      </p:pic>
    </p:spTree>
    <p:extLst>
      <p:ext uri="{BB962C8B-B14F-4D97-AF65-F5344CB8AC3E}">
        <p14:creationId xmlns:p14="http://schemas.microsoft.com/office/powerpoint/2010/main" val="273876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Tree>
    <p:extLst>
      <p:ext uri="{BB962C8B-B14F-4D97-AF65-F5344CB8AC3E}">
        <p14:creationId xmlns:p14="http://schemas.microsoft.com/office/powerpoint/2010/main" val="290085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A32F7404-A9F2-40C8-8C4B-1F6CA3B229EB}"/>
              </a:ext>
            </a:extLst>
          </p:cNvPr>
          <p:cNvSpPr txBox="1"/>
          <p:nvPr/>
        </p:nvSpPr>
        <p:spPr>
          <a:xfrm>
            <a:off x="1547664" y="3839564"/>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Wanneer is een (samengestelde) expressie waar?</a:t>
            </a:r>
          </a:p>
          <a:p>
            <a:pPr algn="ctr"/>
            <a:endParaRPr lang="nl-NL" sz="2400" dirty="0">
              <a:solidFill>
                <a:schemeClr val="accent6"/>
              </a:solidFill>
            </a:endParaRPr>
          </a:p>
          <a:p>
            <a:pPr algn="ctr"/>
            <a:r>
              <a:rPr lang="nl-NL" sz="2400" dirty="0">
                <a:solidFill>
                  <a:schemeClr val="accent6"/>
                </a:solidFill>
              </a:rPr>
              <a:t>Hoe formuleer je een (samengestelde) expressie?</a:t>
            </a:r>
          </a:p>
          <a:p>
            <a:pPr algn="ctr"/>
            <a:endParaRPr lang="nl-NL" sz="2400" dirty="0">
              <a:solidFill>
                <a:schemeClr val="accent6"/>
              </a:solidFill>
            </a:endParaRPr>
          </a:p>
          <a:p>
            <a:pPr algn="ctr"/>
            <a:r>
              <a:rPr lang="nl-NL" sz="2400" dirty="0">
                <a:solidFill>
                  <a:schemeClr val="accent6"/>
                </a:solidFill>
              </a:rPr>
              <a:t>Zijn twee gegeven expressies 'equivalent'?</a:t>
            </a:r>
          </a:p>
        </p:txBody>
      </p:sp>
    </p:spTree>
    <p:extLst>
      <p:ext uri="{BB962C8B-B14F-4D97-AF65-F5344CB8AC3E}">
        <p14:creationId xmlns:p14="http://schemas.microsoft.com/office/powerpoint/2010/main" val="232838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A32F7404-A9F2-40C8-8C4B-1F6CA3B229EB}"/>
              </a:ext>
            </a:extLst>
          </p:cNvPr>
          <p:cNvSpPr txBox="1"/>
          <p:nvPr/>
        </p:nvSpPr>
        <p:spPr>
          <a:xfrm>
            <a:off x="1547664" y="3839564"/>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Wanneer is een (samengestelde) expressie waar?</a:t>
            </a:r>
          </a:p>
          <a:p>
            <a:pPr algn="ctr"/>
            <a:endParaRPr lang="nl-NL" sz="2400" dirty="0">
              <a:solidFill>
                <a:schemeClr val="accent6"/>
              </a:solidFill>
            </a:endParaRPr>
          </a:p>
          <a:p>
            <a:pPr algn="ctr"/>
            <a:r>
              <a:rPr lang="nl-NL" sz="2400" dirty="0">
                <a:solidFill>
                  <a:schemeClr val="accent6">
                    <a:lumMod val="20000"/>
                    <a:lumOff val="80000"/>
                  </a:schemeClr>
                </a:solidFill>
              </a:rPr>
              <a:t>Hoe formuleer je een (samengestelde) expressie?</a:t>
            </a: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Zijn twee gegeven expressies 'equivalent'?</a:t>
            </a:r>
          </a:p>
        </p:txBody>
      </p:sp>
      <p:sp>
        <p:nvSpPr>
          <p:cNvPr id="7" name="Tekstvak 6">
            <a:extLst>
              <a:ext uri="{FF2B5EF4-FFF2-40B4-BE49-F238E27FC236}">
                <a16:creationId xmlns:a16="http://schemas.microsoft.com/office/drawing/2014/main" id="{A8D1F63C-A61D-42B1-A9AA-6B36B8E3ABE6}"/>
              </a:ext>
            </a:extLst>
          </p:cNvPr>
          <p:cNvSpPr txBox="1"/>
          <p:nvPr/>
        </p:nvSpPr>
        <p:spPr>
          <a:xfrm>
            <a:off x="395536" y="4744217"/>
            <a:ext cx="7560840" cy="1471511"/>
          </a:xfrm>
          <a:prstGeom prst="rect">
            <a:avLst/>
          </a:prstGeom>
          <a:solidFill>
            <a:schemeClr val="bg1"/>
          </a:solidFill>
          <a:ln w="12700">
            <a:solidFill>
              <a:schemeClr val="accent6"/>
            </a:solidFill>
          </a:ln>
        </p:spPr>
        <p:txBody>
          <a:bodyPr wrap="square" tIns="180000" bIns="180000" rtlCol="0">
            <a:spAutoFit/>
          </a:bodyPr>
          <a:lstStyle/>
          <a:p>
            <a:pPr algn="ctr"/>
            <a:r>
              <a:rPr lang="nl-NL" sz="2400" dirty="0">
                <a:solidFill>
                  <a:schemeClr val="accent6"/>
                </a:solidFill>
              </a:rPr>
              <a:t>Voorbeeld:</a:t>
            </a:r>
          </a:p>
          <a:p>
            <a:pPr algn="ctr"/>
            <a:r>
              <a:rPr lang="nl-NL" sz="2400" i="1" dirty="0">
                <a:solidFill>
                  <a:schemeClr val="accent6"/>
                </a:solidFill>
              </a:rPr>
              <a:t>In welk geval is onderstaande stelling niet waar?</a:t>
            </a:r>
          </a:p>
          <a:p>
            <a:pPr algn="ctr"/>
            <a:r>
              <a:rPr lang="nl-NL" sz="2400" i="1" dirty="0">
                <a:solidFill>
                  <a:schemeClr val="accent6"/>
                </a:solidFill>
              </a:rPr>
              <a:t>((A en niet B) of C) of (niet A en (B of niet C))</a:t>
            </a:r>
          </a:p>
        </p:txBody>
      </p:sp>
    </p:spTree>
    <p:extLst>
      <p:ext uri="{BB962C8B-B14F-4D97-AF65-F5344CB8AC3E}">
        <p14:creationId xmlns:p14="http://schemas.microsoft.com/office/powerpoint/2010/main" val="107312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14" name="Tekstvak 13">
            <a:extLst>
              <a:ext uri="{FF2B5EF4-FFF2-40B4-BE49-F238E27FC236}">
                <a16:creationId xmlns:a16="http://schemas.microsoft.com/office/drawing/2014/main" id="{B7F681D9-4046-4ADA-9F32-7CFA98EE014F}"/>
              </a:ext>
            </a:extLst>
          </p:cNvPr>
          <p:cNvSpPr txBox="1"/>
          <p:nvPr/>
        </p:nvSpPr>
        <p:spPr>
          <a:xfrm>
            <a:off x="1548000" y="3841200"/>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Wanneer is een (samengestelde) expressie waar?</a:t>
            </a:r>
          </a:p>
          <a:p>
            <a:pPr algn="ctr"/>
            <a:endParaRPr lang="nl-NL" sz="2400" dirty="0">
              <a:solidFill>
                <a:schemeClr val="accent6"/>
              </a:solidFill>
            </a:endParaRPr>
          </a:p>
          <a:p>
            <a:pPr algn="ctr"/>
            <a:r>
              <a:rPr lang="nl-NL" sz="2400" dirty="0">
                <a:solidFill>
                  <a:schemeClr val="accent6">
                    <a:lumMod val="20000"/>
                    <a:lumOff val="80000"/>
                  </a:schemeClr>
                </a:solidFill>
              </a:rPr>
              <a:t>Hoe formuleer je een (samengestelde) expressie?</a:t>
            </a: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Zijn twee gegeven expressies 'equivalent'?</a:t>
            </a:r>
          </a:p>
        </p:txBody>
      </p:sp>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6" name="Tekstvak 5">
            <a:extLst>
              <a:ext uri="{FF2B5EF4-FFF2-40B4-BE49-F238E27FC236}">
                <a16:creationId xmlns:a16="http://schemas.microsoft.com/office/drawing/2014/main" id="{A32F7404-A9F2-40C8-8C4B-1F6CA3B229EB}"/>
              </a:ext>
            </a:extLst>
          </p:cNvPr>
          <p:cNvSpPr txBox="1"/>
          <p:nvPr/>
        </p:nvSpPr>
        <p:spPr>
          <a:xfrm>
            <a:off x="1547664" y="3839564"/>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Wanneer is een (samengestelde) expressie waar?</a:t>
            </a:r>
          </a:p>
          <a:p>
            <a:pPr algn="ctr"/>
            <a:endParaRPr lang="nl-NL" sz="2400" dirty="0">
              <a:solidFill>
                <a:schemeClr val="accent6"/>
              </a:solidFill>
            </a:endParaRPr>
          </a:p>
          <a:p>
            <a:pPr algn="ctr"/>
            <a:r>
              <a:rPr lang="nl-NL" sz="2400" dirty="0">
                <a:solidFill>
                  <a:schemeClr val="accent6">
                    <a:lumMod val="20000"/>
                    <a:lumOff val="80000"/>
                  </a:schemeClr>
                </a:solidFill>
              </a:rPr>
              <a:t>Hoe formuleer je een (samengestelde) expressie?</a:t>
            </a: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Zijn twee gegeven expressies 'equivalent'?</a:t>
            </a:r>
          </a:p>
        </p:txBody>
      </p:sp>
      <p:sp>
        <p:nvSpPr>
          <p:cNvPr id="8" name="Tekstvak 7">
            <a:extLst>
              <a:ext uri="{FF2B5EF4-FFF2-40B4-BE49-F238E27FC236}">
                <a16:creationId xmlns:a16="http://schemas.microsoft.com/office/drawing/2014/main" id="{B6A3F4AE-D4CC-489D-9E6D-2E8079D14770}"/>
              </a:ext>
            </a:extLst>
          </p:cNvPr>
          <p:cNvSpPr txBox="1"/>
          <p:nvPr/>
        </p:nvSpPr>
        <p:spPr>
          <a:xfrm>
            <a:off x="1548000" y="3841200"/>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Wanneer is een (samengestelde) expressie waar?</a:t>
            </a:r>
          </a:p>
          <a:p>
            <a:pPr algn="ctr"/>
            <a:endParaRPr lang="nl-NL" sz="2400" dirty="0">
              <a:solidFill>
                <a:schemeClr val="accent6">
                  <a:lumMod val="20000"/>
                  <a:lumOff val="80000"/>
                </a:schemeClr>
              </a:solidFill>
            </a:endParaRPr>
          </a:p>
          <a:p>
            <a:pPr algn="ctr"/>
            <a:r>
              <a:rPr lang="nl-NL" sz="2400" dirty="0">
                <a:solidFill>
                  <a:schemeClr val="accent6"/>
                </a:solidFill>
              </a:rPr>
              <a:t>Hoe formuleer je een (samengestelde) expressie?</a:t>
            </a: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Zijn twee gegeven expressies 'equivalent'?</a:t>
            </a:r>
          </a:p>
        </p:txBody>
      </p:sp>
      <p:grpSp>
        <p:nvGrpSpPr>
          <p:cNvPr id="11" name="Groep 10">
            <a:extLst>
              <a:ext uri="{FF2B5EF4-FFF2-40B4-BE49-F238E27FC236}">
                <a16:creationId xmlns:a16="http://schemas.microsoft.com/office/drawing/2014/main" id="{D315DF50-01F4-4925-B075-2C7FB0991E47}"/>
              </a:ext>
            </a:extLst>
          </p:cNvPr>
          <p:cNvGrpSpPr/>
          <p:nvPr/>
        </p:nvGrpSpPr>
        <p:grpSpPr>
          <a:xfrm>
            <a:off x="262254" y="908720"/>
            <a:ext cx="2834306" cy="3687503"/>
            <a:chOff x="262254" y="908720"/>
            <a:chExt cx="2834306" cy="3687503"/>
          </a:xfrm>
        </p:grpSpPr>
        <p:sp>
          <p:nvSpPr>
            <p:cNvPr id="12" name="Tekstvak 11">
              <a:extLst>
                <a:ext uri="{FF2B5EF4-FFF2-40B4-BE49-F238E27FC236}">
                  <a16:creationId xmlns:a16="http://schemas.microsoft.com/office/drawing/2014/main" id="{1A6C2683-ADEB-458D-9DDF-8D29BEECB0E3}"/>
                </a:ext>
              </a:extLst>
            </p:cNvPr>
            <p:cNvSpPr txBox="1"/>
            <p:nvPr/>
          </p:nvSpPr>
          <p:spPr>
            <a:xfrm>
              <a:off x="262254" y="908720"/>
              <a:ext cx="2834306" cy="3687503"/>
            </a:xfrm>
            <a:prstGeom prst="rect">
              <a:avLst/>
            </a:prstGeom>
            <a:solidFill>
              <a:schemeClr val="bg1"/>
            </a:solidFill>
            <a:ln w="12700">
              <a:solidFill>
                <a:schemeClr val="accent6"/>
              </a:solidFill>
            </a:ln>
          </p:spPr>
          <p:txBody>
            <a:bodyPr wrap="square" tIns="180000" bIns="180000" rtlCol="0">
              <a:spAutoFit/>
            </a:bodyPr>
            <a:lstStyle/>
            <a:p>
              <a:pPr algn="ctr"/>
              <a:r>
                <a:rPr lang="nl-NL" sz="2400" dirty="0">
                  <a:solidFill>
                    <a:schemeClr val="accent6"/>
                  </a:solidFill>
                </a:rPr>
                <a:t>Voorbeeld:</a:t>
              </a: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p:txBody>
        </p:sp>
        <p:pic>
          <p:nvPicPr>
            <p:cNvPr id="13" name="Afbeelding 12">
              <a:extLst>
                <a:ext uri="{FF2B5EF4-FFF2-40B4-BE49-F238E27FC236}">
                  <a16:creationId xmlns:a16="http://schemas.microsoft.com/office/drawing/2014/main" id="{A311236E-62DE-4461-85F5-562E7878243A}"/>
                </a:ext>
              </a:extLst>
            </p:cNvPr>
            <p:cNvPicPr>
              <a:picLocks noChangeAspect="1"/>
            </p:cNvPicPr>
            <p:nvPr/>
          </p:nvPicPr>
          <p:blipFill>
            <a:blip r:embed="rId3"/>
            <a:stretch>
              <a:fillRect/>
            </a:stretch>
          </p:blipFill>
          <p:spPr>
            <a:xfrm>
              <a:off x="554967" y="1629325"/>
              <a:ext cx="2268975" cy="2736304"/>
            </a:xfrm>
            <a:prstGeom prst="rect">
              <a:avLst/>
            </a:prstGeom>
          </p:spPr>
        </p:pic>
      </p:grpSp>
    </p:spTree>
    <p:extLst>
      <p:ext uri="{BB962C8B-B14F-4D97-AF65-F5344CB8AC3E}">
        <p14:creationId xmlns:p14="http://schemas.microsoft.com/office/powerpoint/2010/main" val="39562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7" name="Tekstvak 6">
            <a:extLst>
              <a:ext uri="{FF2B5EF4-FFF2-40B4-BE49-F238E27FC236}">
                <a16:creationId xmlns:a16="http://schemas.microsoft.com/office/drawing/2014/main" id="{64DA8B63-507E-4906-A81C-12537200EE54}"/>
              </a:ext>
            </a:extLst>
          </p:cNvPr>
          <p:cNvSpPr txBox="1"/>
          <p:nvPr/>
        </p:nvSpPr>
        <p:spPr>
          <a:xfrm>
            <a:off x="1548000" y="3841200"/>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Wanneer is een (samengestelde) expressie waar?</a:t>
            </a:r>
          </a:p>
          <a:p>
            <a:pPr algn="ctr"/>
            <a:endParaRPr lang="nl-NL" sz="2400" dirty="0">
              <a:solidFill>
                <a:schemeClr val="accent6">
                  <a:lumMod val="20000"/>
                  <a:lumOff val="80000"/>
                </a:schemeClr>
              </a:solidFill>
            </a:endParaRPr>
          </a:p>
          <a:p>
            <a:pPr algn="ctr"/>
            <a:r>
              <a:rPr lang="nl-NL" sz="2400" dirty="0">
                <a:solidFill>
                  <a:schemeClr val="accent6"/>
                </a:solidFill>
              </a:rPr>
              <a:t>Hoe formuleer je een (samengestelde) expressie?</a:t>
            </a: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Zijn twee gegeven expressies 'equivalent'?</a:t>
            </a:r>
          </a:p>
        </p:txBody>
      </p:sp>
      <p:sp>
        <p:nvSpPr>
          <p:cNvPr id="9" name="Tekstvak 8">
            <a:extLst>
              <a:ext uri="{FF2B5EF4-FFF2-40B4-BE49-F238E27FC236}">
                <a16:creationId xmlns:a16="http://schemas.microsoft.com/office/drawing/2014/main" id="{70102560-7D11-4D04-9879-D9D99BB6BA3A}"/>
              </a:ext>
            </a:extLst>
          </p:cNvPr>
          <p:cNvSpPr txBox="1"/>
          <p:nvPr/>
        </p:nvSpPr>
        <p:spPr>
          <a:xfrm>
            <a:off x="1547664" y="3839564"/>
            <a:ext cx="7438255"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Wanneer is een (samengestelde) expressie waar?</a:t>
            </a: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Hoe formuleer je een (samengestelde) expressie?</a:t>
            </a:r>
          </a:p>
          <a:p>
            <a:pPr algn="ctr"/>
            <a:endParaRPr lang="nl-NL" sz="2400" dirty="0">
              <a:solidFill>
                <a:schemeClr val="accent6">
                  <a:lumMod val="20000"/>
                  <a:lumOff val="80000"/>
                </a:schemeClr>
              </a:solidFill>
            </a:endParaRPr>
          </a:p>
          <a:p>
            <a:pPr algn="ctr"/>
            <a:r>
              <a:rPr lang="nl-NL" sz="2400" dirty="0">
                <a:solidFill>
                  <a:schemeClr val="accent6"/>
                </a:solidFill>
              </a:rPr>
              <a:t>Zijn twee gegeven expressies 'equivalent'?</a:t>
            </a:r>
          </a:p>
        </p:txBody>
      </p:sp>
      <p:sp>
        <p:nvSpPr>
          <p:cNvPr id="10" name="Tekstvak 9">
            <a:extLst>
              <a:ext uri="{FF2B5EF4-FFF2-40B4-BE49-F238E27FC236}">
                <a16:creationId xmlns:a16="http://schemas.microsoft.com/office/drawing/2014/main" id="{FE5CCEB9-B96D-42E4-9F84-C73A8C2D1A19}"/>
              </a:ext>
            </a:extLst>
          </p:cNvPr>
          <p:cNvSpPr txBox="1"/>
          <p:nvPr/>
        </p:nvSpPr>
        <p:spPr>
          <a:xfrm>
            <a:off x="168832" y="2348880"/>
            <a:ext cx="2972371" cy="2948839"/>
          </a:xfrm>
          <a:prstGeom prst="rect">
            <a:avLst/>
          </a:prstGeom>
          <a:solidFill>
            <a:schemeClr val="bg1"/>
          </a:solidFill>
          <a:ln w="12700">
            <a:solidFill>
              <a:schemeClr val="accent6"/>
            </a:solidFill>
          </a:ln>
        </p:spPr>
        <p:txBody>
          <a:bodyPr wrap="square" tIns="180000" bIns="180000" rtlCol="0">
            <a:spAutoFit/>
          </a:bodyPr>
          <a:lstStyle/>
          <a:p>
            <a:pPr algn="ctr"/>
            <a:r>
              <a:rPr lang="nl-NL" sz="2400" dirty="0">
                <a:solidFill>
                  <a:schemeClr val="accent6"/>
                </a:solidFill>
              </a:rPr>
              <a:t>voorbeeld:</a:t>
            </a:r>
          </a:p>
          <a:p>
            <a:pPr algn="ctr"/>
            <a:endParaRPr lang="nl-NL" sz="2400" dirty="0">
              <a:solidFill>
                <a:schemeClr val="accent6"/>
              </a:solidFill>
            </a:endParaRPr>
          </a:p>
          <a:p>
            <a:pPr algn="ctr"/>
            <a:r>
              <a:rPr lang="nl-NL" sz="2400" i="1" dirty="0">
                <a:solidFill>
                  <a:schemeClr val="accent6"/>
                </a:solidFill>
              </a:rPr>
              <a:t>niet (A of B)</a:t>
            </a:r>
          </a:p>
          <a:p>
            <a:pPr algn="ctr"/>
            <a:endParaRPr lang="nl-NL" sz="2400" i="1" dirty="0">
              <a:solidFill>
                <a:schemeClr val="accent6"/>
              </a:solidFill>
            </a:endParaRPr>
          </a:p>
          <a:p>
            <a:pPr algn="ctr"/>
            <a:endParaRPr lang="nl-NL" sz="2400" i="1" dirty="0">
              <a:solidFill>
                <a:schemeClr val="accent6"/>
              </a:solidFill>
            </a:endParaRPr>
          </a:p>
          <a:p>
            <a:pPr algn="ctr"/>
            <a:endParaRPr lang="nl-NL" sz="2400" i="1" dirty="0">
              <a:solidFill>
                <a:schemeClr val="accent6"/>
              </a:solidFill>
            </a:endParaRPr>
          </a:p>
          <a:p>
            <a:pPr algn="ctr"/>
            <a:r>
              <a:rPr lang="nl-NL" sz="2400" i="1" dirty="0">
                <a:solidFill>
                  <a:schemeClr val="accent6"/>
                </a:solidFill>
              </a:rPr>
              <a:t>niet A of niet B</a:t>
            </a:r>
          </a:p>
        </p:txBody>
      </p:sp>
      <p:pic>
        <p:nvPicPr>
          <p:cNvPr id="11" name="Afbeelding 10">
            <a:extLst>
              <a:ext uri="{FF2B5EF4-FFF2-40B4-BE49-F238E27FC236}">
                <a16:creationId xmlns:a16="http://schemas.microsoft.com/office/drawing/2014/main" id="{B129E093-93A6-46FF-8A04-954B3ED7C40D}"/>
              </a:ext>
            </a:extLst>
          </p:cNvPr>
          <p:cNvPicPr>
            <a:picLocks noChangeAspect="1"/>
          </p:cNvPicPr>
          <p:nvPr/>
        </p:nvPicPr>
        <p:blipFill>
          <a:blip r:embed="rId3"/>
          <a:stretch>
            <a:fillRect/>
          </a:stretch>
        </p:blipFill>
        <p:spPr>
          <a:xfrm>
            <a:off x="1219600" y="3789039"/>
            <a:ext cx="656127" cy="648073"/>
          </a:xfrm>
          <a:prstGeom prst="rect">
            <a:avLst/>
          </a:prstGeom>
        </p:spPr>
      </p:pic>
    </p:spTree>
    <p:extLst>
      <p:ext uri="{BB962C8B-B14F-4D97-AF65-F5344CB8AC3E}">
        <p14:creationId xmlns:p14="http://schemas.microsoft.com/office/powerpoint/2010/main" val="14039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ntr" presetSubtype="0" fill="hold" nodeType="with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83C0161B-EC82-4EB9-AF11-699A1833A25C}"/>
              </a:ext>
            </a:extLst>
          </p:cNvPr>
          <p:cNvSpPr txBox="1"/>
          <p:nvPr/>
        </p:nvSpPr>
        <p:spPr>
          <a:xfrm>
            <a:off x="5364089" y="3463318"/>
            <a:ext cx="3637534" cy="2308324"/>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(wederzijdse)</a:t>
            </a:r>
            <a:r>
              <a:rPr lang="nl-NL" sz="2400" dirty="0">
                <a:solidFill>
                  <a:schemeClr val="accent6"/>
                </a:solidFill>
              </a:rPr>
              <a:t> implicatie</a:t>
            </a: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p:txBody>
      </p:sp>
      <p:pic>
        <p:nvPicPr>
          <p:cNvPr id="2" name="Afbeelding 1">
            <a:extLst>
              <a:ext uri="{FF2B5EF4-FFF2-40B4-BE49-F238E27FC236}">
                <a16:creationId xmlns:a16="http://schemas.microsoft.com/office/drawing/2014/main" id="{BFC17F81-C9EE-4E39-88FE-917507FB39A5}"/>
              </a:ext>
            </a:extLst>
          </p:cNvPr>
          <p:cNvPicPr>
            <a:picLocks noChangeAspect="1"/>
          </p:cNvPicPr>
          <p:nvPr/>
        </p:nvPicPr>
        <p:blipFill>
          <a:blip r:embed="rId3"/>
          <a:stretch>
            <a:fillRect/>
          </a:stretch>
        </p:blipFill>
        <p:spPr>
          <a:xfrm>
            <a:off x="5634337" y="4021770"/>
            <a:ext cx="3097036" cy="1731414"/>
          </a:xfrm>
          <a:prstGeom prst="rect">
            <a:avLst/>
          </a:prstGeom>
        </p:spPr>
      </p:pic>
    </p:spTree>
    <p:extLst>
      <p:ext uri="{BB962C8B-B14F-4D97-AF65-F5344CB8AC3E}">
        <p14:creationId xmlns:p14="http://schemas.microsoft.com/office/powerpoint/2010/main" val="242422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83C0161B-EC82-4EB9-AF11-699A1833A25C}"/>
              </a:ext>
            </a:extLst>
          </p:cNvPr>
          <p:cNvSpPr txBox="1"/>
          <p:nvPr/>
        </p:nvSpPr>
        <p:spPr>
          <a:xfrm>
            <a:off x="5364088" y="3463318"/>
            <a:ext cx="3637534" cy="2308324"/>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(wederzijdse) implicatie</a:t>
            </a: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a:p>
            <a:pPr algn="ctr"/>
            <a:endParaRPr lang="nl-NL" sz="2400" dirty="0">
              <a:solidFill>
                <a:schemeClr val="accent6"/>
              </a:solidFill>
            </a:endParaRPr>
          </a:p>
        </p:txBody>
      </p:sp>
      <p:pic>
        <p:nvPicPr>
          <p:cNvPr id="16" name="Afbeelding 15">
            <a:extLst>
              <a:ext uri="{FF2B5EF4-FFF2-40B4-BE49-F238E27FC236}">
                <a16:creationId xmlns:a16="http://schemas.microsoft.com/office/drawing/2014/main" id="{DA73D1B1-EA35-4DA2-986B-90EBACA0065A}"/>
              </a:ext>
            </a:extLst>
          </p:cNvPr>
          <p:cNvPicPr>
            <a:picLocks noChangeAspect="1"/>
          </p:cNvPicPr>
          <p:nvPr/>
        </p:nvPicPr>
        <p:blipFill>
          <a:blip r:embed="rId3"/>
          <a:stretch>
            <a:fillRect/>
          </a:stretch>
        </p:blipFill>
        <p:spPr>
          <a:xfrm>
            <a:off x="5634337" y="4014588"/>
            <a:ext cx="3097036" cy="1737511"/>
          </a:xfrm>
          <a:prstGeom prst="rect">
            <a:avLst/>
          </a:prstGeom>
        </p:spPr>
      </p:pic>
    </p:spTree>
    <p:extLst>
      <p:ext uri="{BB962C8B-B14F-4D97-AF65-F5344CB8AC3E}">
        <p14:creationId xmlns:p14="http://schemas.microsoft.com/office/powerpoint/2010/main" val="10177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CD0C48-A620-4788-B771-46F1DE7F1CEE}"/>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p>
          <a:p>
            <a:pPr algn="ctr" eaLnBrk="1" hangingPunct="1"/>
            <a:r>
              <a:rPr lang="nl-NL" altLang="nl-NL" sz="2400" kern="0" dirty="0">
                <a:solidFill>
                  <a:schemeClr val="accent6"/>
                </a:solidFill>
              </a:rPr>
              <a:t>implicatie (voorbeeld)</a:t>
            </a:r>
            <a:endParaRPr lang="en-US" altLang="nl-NL" sz="2400" kern="0" dirty="0">
              <a:solidFill>
                <a:schemeClr val="accent6"/>
              </a:solidFill>
            </a:endParaRPr>
          </a:p>
        </p:txBody>
      </p:sp>
      <p:sp>
        <p:nvSpPr>
          <p:cNvPr id="6" name="Tekstvak 5">
            <a:extLst>
              <a:ext uri="{FF2B5EF4-FFF2-40B4-BE49-F238E27FC236}">
                <a16:creationId xmlns:a16="http://schemas.microsoft.com/office/drawing/2014/main" id="{2E31B385-8EEE-4559-8328-971CCC7AD939}"/>
              </a:ext>
            </a:extLst>
          </p:cNvPr>
          <p:cNvSpPr txBox="1"/>
          <p:nvPr/>
        </p:nvSpPr>
        <p:spPr>
          <a:xfrm>
            <a:off x="215516" y="1628800"/>
            <a:ext cx="8712968" cy="4708981"/>
          </a:xfrm>
          <a:prstGeom prst="rect">
            <a:avLst/>
          </a:prstGeom>
          <a:noFill/>
        </p:spPr>
        <p:txBody>
          <a:bodyPr wrap="square" rtlCol="0">
            <a:spAutoFit/>
          </a:bodyPr>
          <a:lstStyle/>
          <a:p>
            <a:pPr algn="ctr"/>
            <a:r>
              <a:rPr lang="nl-NL" sz="2000" dirty="0">
                <a:solidFill>
                  <a:schemeClr val="accent6"/>
                </a:solidFill>
              </a:rPr>
              <a:t>Er liggen vier kaartjes op de tafel.</a:t>
            </a:r>
          </a:p>
          <a:p>
            <a:pPr algn="ctr"/>
            <a:r>
              <a:rPr lang="nl-NL" sz="2000" dirty="0">
                <a:solidFill>
                  <a:schemeClr val="accent6"/>
                </a:solidFill>
              </a:rPr>
              <a:t>Op ieder kaartje staat op de ene kant naam de naam van een leerling en op de andere kant staat zijn of haar foto.</a:t>
            </a:r>
          </a:p>
          <a:p>
            <a:pPr algn="ctr"/>
            <a:endParaRPr lang="nl-NL" sz="2000" dirty="0">
              <a:solidFill>
                <a:schemeClr val="accent6"/>
              </a:solidFill>
            </a:endParaRPr>
          </a:p>
          <a:p>
            <a:pPr algn="ctr"/>
            <a:r>
              <a:rPr lang="nl-NL" sz="2000" dirty="0">
                <a:solidFill>
                  <a:schemeClr val="accent6"/>
                </a:solidFill>
              </a:rPr>
              <a:t>Stelling:</a:t>
            </a:r>
          </a:p>
          <a:p>
            <a:pPr algn="ctr"/>
            <a:r>
              <a:rPr lang="nl-NL" sz="2000" dirty="0">
                <a:solidFill>
                  <a:schemeClr val="accent6"/>
                </a:solidFill>
              </a:rPr>
              <a:t>iedere leerling met een bril heeft meer dan 5 letters in zijn/haar naam.</a:t>
            </a:r>
          </a:p>
          <a:p>
            <a:pPr algn="ctr"/>
            <a:endParaRPr lang="nl-NL" sz="2000" dirty="0">
              <a:solidFill>
                <a:schemeClr val="accent6"/>
              </a:solidFill>
            </a:endParaRPr>
          </a:p>
          <a:p>
            <a:pPr algn="ctr"/>
            <a:endParaRPr lang="nl-NL" sz="2000" dirty="0">
              <a:solidFill>
                <a:schemeClr val="accent6"/>
              </a:solidFill>
            </a:endParaRPr>
          </a:p>
          <a:p>
            <a:pPr algn="ctr"/>
            <a:endParaRPr lang="nl-NL" sz="2000" dirty="0">
              <a:solidFill>
                <a:schemeClr val="accent6"/>
              </a:solidFill>
            </a:endParaRPr>
          </a:p>
          <a:p>
            <a:pPr algn="ctr"/>
            <a:endParaRPr lang="nl-NL" sz="2000" dirty="0">
              <a:solidFill>
                <a:schemeClr val="accent6"/>
              </a:solidFill>
            </a:endParaRPr>
          </a:p>
          <a:p>
            <a:pPr algn="ctr"/>
            <a:endParaRPr lang="nl-NL" sz="2000" dirty="0">
              <a:solidFill>
                <a:schemeClr val="accent6"/>
              </a:solidFill>
            </a:endParaRPr>
          </a:p>
          <a:p>
            <a:pPr algn="ctr"/>
            <a:endParaRPr lang="nl-NL" sz="2000" dirty="0">
              <a:solidFill>
                <a:schemeClr val="accent6"/>
              </a:solidFill>
            </a:endParaRPr>
          </a:p>
          <a:p>
            <a:pPr algn="ctr"/>
            <a:endParaRPr lang="nl-NL" sz="2000" dirty="0">
              <a:solidFill>
                <a:schemeClr val="accent6"/>
              </a:solidFill>
            </a:endParaRPr>
          </a:p>
          <a:p>
            <a:pPr algn="ctr"/>
            <a:r>
              <a:rPr lang="nl-NL" sz="2000" dirty="0">
                <a:solidFill>
                  <a:schemeClr val="accent6"/>
                </a:solidFill>
              </a:rPr>
              <a:t>Welke van de bovenstaande kaartjes moeten worden omgedraaid om te controleren of deze stelling waar is?</a:t>
            </a:r>
          </a:p>
        </p:txBody>
      </p:sp>
      <p:graphicFrame>
        <p:nvGraphicFramePr>
          <p:cNvPr id="2" name="Tabel 1">
            <a:extLst>
              <a:ext uri="{FF2B5EF4-FFF2-40B4-BE49-F238E27FC236}">
                <a16:creationId xmlns:a16="http://schemas.microsoft.com/office/drawing/2014/main" id="{0AD9AC6B-4EE8-4FE1-B74D-51AC8BD92804}"/>
              </a:ext>
            </a:extLst>
          </p:cNvPr>
          <p:cNvGraphicFramePr>
            <a:graphicFrameLocks noGrp="1"/>
          </p:cNvGraphicFramePr>
          <p:nvPr>
            <p:extLst/>
          </p:nvPr>
        </p:nvGraphicFramePr>
        <p:xfrm>
          <a:off x="323528" y="3857857"/>
          <a:ext cx="8352925" cy="1463040"/>
        </p:xfrm>
        <a:graphic>
          <a:graphicData uri="http://schemas.openxmlformats.org/drawingml/2006/table">
            <a:tbl>
              <a:tblPr firstRow="1" bandRow="1">
                <a:tableStyleId>{2D5ABB26-0587-4C30-8999-92F81FD0307C}</a:tableStyleId>
              </a:tblPr>
              <a:tblGrid>
                <a:gridCol w="1193275">
                  <a:extLst>
                    <a:ext uri="{9D8B030D-6E8A-4147-A177-3AD203B41FA5}">
                      <a16:colId xmlns:a16="http://schemas.microsoft.com/office/drawing/2014/main" val="2540584228"/>
                    </a:ext>
                  </a:extLst>
                </a:gridCol>
                <a:gridCol w="1193275">
                  <a:extLst>
                    <a:ext uri="{9D8B030D-6E8A-4147-A177-3AD203B41FA5}">
                      <a16:colId xmlns:a16="http://schemas.microsoft.com/office/drawing/2014/main" val="2671754208"/>
                    </a:ext>
                  </a:extLst>
                </a:gridCol>
                <a:gridCol w="1193275">
                  <a:extLst>
                    <a:ext uri="{9D8B030D-6E8A-4147-A177-3AD203B41FA5}">
                      <a16:colId xmlns:a16="http://schemas.microsoft.com/office/drawing/2014/main" val="1866004497"/>
                    </a:ext>
                  </a:extLst>
                </a:gridCol>
                <a:gridCol w="1193275">
                  <a:extLst>
                    <a:ext uri="{9D8B030D-6E8A-4147-A177-3AD203B41FA5}">
                      <a16:colId xmlns:a16="http://schemas.microsoft.com/office/drawing/2014/main" val="1314702278"/>
                    </a:ext>
                  </a:extLst>
                </a:gridCol>
                <a:gridCol w="1193275">
                  <a:extLst>
                    <a:ext uri="{9D8B030D-6E8A-4147-A177-3AD203B41FA5}">
                      <a16:colId xmlns:a16="http://schemas.microsoft.com/office/drawing/2014/main" val="2213454166"/>
                    </a:ext>
                  </a:extLst>
                </a:gridCol>
                <a:gridCol w="1193275">
                  <a:extLst>
                    <a:ext uri="{9D8B030D-6E8A-4147-A177-3AD203B41FA5}">
                      <a16:colId xmlns:a16="http://schemas.microsoft.com/office/drawing/2014/main" val="1044484097"/>
                    </a:ext>
                  </a:extLst>
                </a:gridCol>
                <a:gridCol w="1193275">
                  <a:extLst>
                    <a:ext uri="{9D8B030D-6E8A-4147-A177-3AD203B41FA5}">
                      <a16:colId xmlns:a16="http://schemas.microsoft.com/office/drawing/2014/main" val="3035533345"/>
                    </a:ext>
                  </a:extLst>
                </a:gridCol>
              </a:tblGrid>
              <a:tr h="370840">
                <a:tc>
                  <a:txBody>
                    <a:bodyPr/>
                    <a:lstStyle/>
                    <a:p>
                      <a:pPr algn="ctr"/>
                      <a:endParaRPr lang="nl-NL" sz="1800" dirty="0"/>
                    </a:p>
                    <a:p>
                      <a:pPr algn="ctr"/>
                      <a:endParaRPr lang="nl-NL" sz="1800" dirty="0"/>
                    </a:p>
                    <a:p>
                      <a:pPr algn="ctr"/>
                      <a:endParaRPr lang="nl-NL" sz="1800" dirty="0"/>
                    </a:p>
                    <a:p>
                      <a:pPr algn="ctr"/>
                      <a:endParaRPr lang="nl-NL" sz="1800" dirty="0"/>
                    </a:p>
                    <a:p>
                      <a:pPr algn="ctr"/>
                      <a:endParaRPr lang="nl-N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nl-NL" sz="1800" dirty="0"/>
                    </a:p>
                    <a:p>
                      <a:pPr algn="ctr"/>
                      <a:endParaRPr lang="nl-NL" sz="1800" dirty="0"/>
                    </a:p>
                    <a:p>
                      <a:pPr algn="ctr"/>
                      <a:r>
                        <a:rPr lang="nl-NL" sz="1800" b="1" dirty="0"/>
                        <a:t>LISANNE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nl-NL" sz="1800" dirty="0"/>
                    </a:p>
                    <a:p>
                      <a:pPr algn="ctr"/>
                      <a:endParaRPr lang="nl-NL" sz="1800" dirty="0"/>
                    </a:p>
                    <a:p>
                      <a:pPr algn="ctr"/>
                      <a:r>
                        <a:rPr lang="nl-NL" sz="1800" b="1" dirty="0"/>
                        <a:t>HENK</a:t>
                      </a:r>
                    </a:p>
                    <a:p>
                      <a:endParaRPr lang="nl-N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nl-N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163159"/>
                  </a:ext>
                </a:extLst>
              </a:tr>
            </a:tbl>
          </a:graphicData>
        </a:graphic>
      </p:graphicFrame>
      <p:pic>
        <p:nvPicPr>
          <p:cNvPr id="12" name="Afbeelding 11">
            <a:extLst>
              <a:ext uri="{FF2B5EF4-FFF2-40B4-BE49-F238E27FC236}">
                <a16:creationId xmlns:a16="http://schemas.microsoft.com/office/drawing/2014/main" id="{2714D6DC-8670-4FF7-8449-0D071C3218CE}"/>
              </a:ext>
            </a:extLst>
          </p:cNvPr>
          <p:cNvPicPr>
            <a:picLocks noChangeAspect="1"/>
          </p:cNvPicPr>
          <p:nvPr/>
        </p:nvPicPr>
        <p:blipFill>
          <a:blip r:embed="rId2"/>
          <a:stretch>
            <a:fillRect/>
          </a:stretch>
        </p:blipFill>
        <p:spPr>
          <a:xfrm>
            <a:off x="534626" y="4019515"/>
            <a:ext cx="746298" cy="1209685"/>
          </a:xfrm>
          <a:prstGeom prst="rect">
            <a:avLst/>
          </a:prstGeom>
        </p:spPr>
      </p:pic>
      <p:pic>
        <p:nvPicPr>
          <p:cNvPr id="9" name="Afbeelding 8">
            <a:extLst>
              <a:ext uri="{FF2B5EF4-FFF2-40B4-BE49-F238E27FC236}">
                <a16:creationId xmlns:a16="http://schemas.microsoft.com/office/drawing/2014/main" id="{ED4F636B-4E4A-460F-9184-138C59E30A85}"/>
              </a:ext>
            </a:extLst>
          </p:cNvPr>
          <p:cNvPicPr>
            <a:picLocks noChangeAspect="1"/>
          </p:cNvPicPr>
          <p:nvPr/>
        </p:nvPicPr>
        <p:blipFill>
          <a:blip r:embed="rId3"/>
          <a:stretch>
            <a:fillRect/>
          </a:stretch>
        </p:blipFill>
        <p:spPr>
          <a:xfrm>
            <a:off x="7682919" y="3885153"/>
            <a:ext cx="850580" cy="1371343"/>
          </a:xfrm>
          <a:prstGeom prst="rect">
            <a:avLst/>
          </a:prstGeom>
        </p:spPr>
      </p:pic>
    </p:spTree>
    <p:extLst>
      <p:ext uri="{BB962C8B-B14F-4D97-AF65-F5344CB8AC3E}">
        <p14:creationId xmlns:p14="http://schemas.microsoft.com/office/powerpoint/2010/main" val="364191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childTnLst>
                                </p:cTn>
                              </p:par>
                            </p:childTnLst>
                          </p:cTn>
                        </p:par>
                        <p:par>
                          <p:cTn id="29" fill="hold">
                            <p:stCondLst>
                              <p:cond delay="1000"/>
                            </p:stCondLst>
                            <p:childTnLst>
                              <p:par>
                                <p:cTn id="30" presetID="10" presetClass="entr" presetSubtype="0" fill="hold" nodeType="afterEffect">
                                  <p:stCondLst>
                                    <p:cond delay="2000"/>
                                  </p:stCondLst>
                                  <p:childTnLst>
                                    <p:set>
                                      <p:cBhvr>
                                        <p:cTn id="31" dur="1" fill="hold">
                                          <p:stCondLst>
                                            <p:cond delay="0"/>
                                          </p:stCondLst>
                                        </p:cTn>
                                        <p:tgtEl>
                                          <p:spTgt spid="6">
                                            <p:txEl>
                                              <p:pRg st="12" end="12"/>
                                            </p:txEl>
                                          </p:spTgt>
                                        </p:tgtEl>
                                        <p:attrNameLst>
                                          <p:attrName>style.visibility</p:attrName>
                                        </p:attrNameLst>
                                      </p:cBhvr>
                                      <p:to>
                                        <p:strVal val="visible"/>
                                      </p:to>
                                    </p:set>
                                    <p:animEffect transition="in" filter="fade">
                                      <p:cBhvr>
                                        <p:cTn id="32"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0" y="2348880"/>
            <a:ext cx="91440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lumMod val="20000"/>
                    <a:lumOff val="80000"/>
                  </a:schemeClr>
                </a:solidFill>
              </a:rPr>
              <a:t>Algoritmiek</a:t>
            </a:r>
          </a:p>
          <a:p>
            <a:pPr algn="ctr" eaLnBrk="1" hangingPunct="1"/>
            <a:endParaRPr lang="nl-NL" altLang="nl-NL" sz="3200" kern="0" dirty="0">
              <a:solidFill>
                <a:schemeClr val="accent6">
                  <a:lumMod val="20000"/>
                  <a:lumOff val="80000"/>
                </a:schemeClr>
              </a:solidFill>
            </a:endParaRPr>
          </a:p>
          <a:p>
            <a:pPr algn="ctr" eaLnBrk="1" hangingPunct="1"/>
            <a:r>
              <a:rPr lang="nl-NL" altLang="nl-NL" sz="3200" kern="0" dirty="0">
                <a:solidFill>
                  <a:schemeClr val="accent6">
                    <a:lumMod val="20000"/>
                    <a:lumOff val="80000"/>
                  </a:schemeClr>
                </a:solidFill>
              </a:rPr>
              <a:t>Berekenbaarheid</a:t>
            </a:r>
          </a:p>
          <a:p>
            <a:pPr algn="ctr" eaLnBrk="1" hangingPunct="1"/>
            <a:endParaRPr lang="nl-NL" altLang="nl-NL" sz="3200" kern="0" dirty="0">
              <a:solidFill>
                <a:schemeClr val="accent6"/>
              </a:solidFill>
            </a:endParaRPr>
          </a:p>
          <a:p>
            <a:pPr algn="ctr" eaLnBrk="1" hangingPunct="1"/>
            <a:r>
              <a:rPr lang="nl-NL" altLang="nl-NL" sz="3200" kern="0" dirty="0">
                <a:solidFill>
                  <a:schemeClr val="accent6"/>
                </a:solidFill>
              </a:rPr>
              <a:t>Logica</a:t>
            </a:r>
            <a:endParaRPr lang="en-US" altLang="nl-NL" sz="3200" kern="0" dirty="0">
              <a:solidFill>
                <a:schemeClr val="accent6"/>
              </a:solidFill>
            </a:endParaRPr>
          </a:p>
        </p:txBody>
      </p:sp>
      <p:pic>
        <p:nvPicPr>
          <p:cNvPr id="4098" name="Picture 2" descr="Afbeeldingsresultaat voor tipje van de sluier">
            <a:extLst>
              <a:ext uri="{FF2B5EF4-FFF2-40B4-BE49-F238E27FC236}">
                <a16:creationId xmlns:a16="http://schemas.microsoft.com/office/drawing/2014/main" id="{F3C90773-1FA1-498D-AF66-758339AF2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784" y="116632"/>
            <a:ext cx="1944216" cy="172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87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solidFill>
              </a:rPr>
              <a:t>Redenaties</a:t>
            </a:r>
          </a:p>
          <a:p>
            <a:pPr algn="ctr">
              <a:spcBef>
                <a:spcPts val="1200"/>
              </a:spcBef>
            </a:pPr>
            <a:r>
              <a:rPr lang="nl-NL" dirty="0">
                <a:solidFill>
                  <a:schemeClr val="accent6">
                    <a:lumMod val="20000"/>
                    <a:lumOff val="80000"/>
                  </a:schemeClr>
                </a:solidFill>
              </a:rPr>
              <a:t>Verzamelingenleer</a:t>
            </a:r>
          </a:p>
        </p:txBody>
      </p:sp>
    </p:spTree>
    <p:extLst>
      <p:ext uri="{BB962C8B-B14F-4D97-AF65-F5344CB8AC3E}">
        <p14:creationId xmlns:p14="http://schemas.microsoft.com/office/powerpoint/2010/main" val="111386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319299B5-85CD-4ABA-B79E-3131DABFD937}"/>
              </a:ext>
            </a:extLst>
          </p:cNvPr>
          <p:cNvSpPr txBox="1"/>
          <p:nvPr/>
        </p:nvSpPr>
        <p:spPr>
          <a:xfrm>
            <a:off x="467544" y="1916832"/>
            <a:ext cx="2852064"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Modus </a:t>
            </a:r>
            <a:r>
              <a:rPr lang="nl-NL" sz="2400" dirty="0" err="1">
                <a:solidFill>
                  <a:schemeClr val="accent6"/>
                </a:solidFill>
              </a:rPr>
              <a:t>Ponens</a:t>
            </a:r>
            <a:endParaRPr lang="nl-NL" sz="2400" dirty="0">
              <a:solidFill>
                <a:schemeClr val="accent6"/>
              </a:solidFill>
            </a:endParaRPr>
          </a:p>
          <a:p>
            <a:pPr algn="ctr"/>
            <a:endParaRPr lang="nl-NL" sz="2400" dirty="0">
              <a:solidFill>
                <a:schemeClr val="accent6"/>
              </a:solidFill>
            </a:endParaRPr>
          </a:p>
          <a:p>
            <a:pPr algn="ctr"/>
            <a:r>
              <a:rPr lang="nl-NL" sz="2400" dirty="0">
                <a:solidFill>
                  <a:schemeClr val="accent6"/>
                </a:solidFill>
              </a:rPr>
              <a:t>Modus </a:t>
            </a:r>
            <a:r>
              <a:rPr lang="nl-NL" sz="2400" dirty="0" err="1">
                <a:solidFill>
                  <a:schemeClr val="accent6"/>
                </a:solidFill>
              </a:rPr>
              <a:t>Tollens</a:t>
            </a:r>
            <a:endParaRPr lang="nl-NL" sz="2400" dirty="0">
              <a:solidFill>
                <a:schemeClr val="accent6"/>
              </a:solidFill>
            </a:endParaRPr>
          </a:p>
          <a:p>
            <a:pPr algn="ctr"/>
            <a:endParaRPr lang="nl-NL" sz="2400" dirty="0">
              <a:solidFill>
                <a:schemeClr val="accent6"/>
              </a:solidFill>
            </a:endParaRPr>
          </a:p>
          <a:p>
            <a:pPr algn="ctr"/>
            <a:r>
              <a:rPr lang="nl-NL" sz="2400" dirty="0">
                <a:solidFill>
                  <a:schemeClr val="accent6"/>
                </a:solidFill>
              </a:rPr>
              <a:t>"Modus Nonsens"</a:t>
            </a:r>
          </a:p>
        </p:txBody>
      </p:sp>
    </p:spTree>
    <p:extLst>
      <p:ext uri="{BB962C8B-B14F-4D97-AF65-F5344CB8AC3E}">
        <p14:creationId xmlns:p14="http://schemas.microsoft.com/office/powerpoint/2010/main" val="18905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319299B5-85CD-4ABA-B79E-3131DABFD937}"/>
              </a:ext>
            </a:extLst>
          </p:cNvPr>
          <p:cNvSpPr txBox="1"/>
          <p:nvPr/>
        </p:nvSpPr>
        <p:spPr>
          <a:xfrm>
            <a:off x="467544" y="1916832"/>
            <a:ext cx="2852064"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Modus </a:t>
            </a:r>
            <a:r>
              <a:rPr lang="nl-NL" sz="2400" dirty="0" err="1">
                <a:solidFill>
                  <a:schemeClr val="accent6"/>
                </a:solidFill>
              </a:rPr>
              <a:t>Ponens</a:t>
            </a:r>
            <a:endParaRPr lang="nl-NL" sz="2400" dirty="0">
              <a:solidFill>
                <a:schemeClr val="accent6"/>
              </a:solidFill>
            </a:endParaRPr>
          </a:p>
          <a:p>
            <a:pPr algn="ctr"/>
            <a:endParaRPr lang="nl-NL" sz="2400" dirty="0">
              <a:solidFill>
                <a:schemeClr val="accent6"/>
              </a:solidFill>
            </a:endParaRPr>
          </a:p>
          <a:p>
            <a:pPr algn="ctr"/>
            <a:r>
              <a:rPr lang="nl-NL" sz="2400" dirty="0">
                <a:solidFill>
                  <a:schemeClr val="accent6">
                    <a:lumMod val="20000"/>
                    <a:lumOff val="80000"/>
                  </a:schemeClr>
                </a:solidFill>
              </a:rPr>
              <a:t>Modus </a:t>
            </a:r>
            <a:r>
              <a:rPr lang="nl-NL" sz="2400" dirty="0" err="1">
                <a:solidFill>
                  <a:schemeClr val="accent6">
                    <a:lumMod val="20000"/>
                    <a:lumOff val="80000"/>
                  </a:schemeClr>
                </a:solidFill>
              </a:rPr>
              <a:t>Tollens</a:t>
            </a:r>
            <a:endParaRPr lang="nl-NL" sz="2400" dirty="0">
              <a:solidFill>
                <a:schemeClr val="accent6">
                  <a:lumMod val="20000"/>
                  <a:lumOff val="80000"/>
                </a:schemeClr>
              </a:solidFill>
            </a:endParaRP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"Modus Nonsens"</a:t>
            </a:r>
          </a:p>
        </p:txBody>
      </p:sp>
      <p:sp>
        <p:nvSpPr>
          <p:cNvPr id="7" name="Tekstvak 6">
            <a:extLst>
              <a:ext uri="{FF2B5EF4-FFF2-40B4-BE49-F238E27FC236}">
                <a16:creationId xmlns:a16="http://schemas.microsoft.com/office/drawing/2014/main" id="{08D6DC1A-2FA0-46E7-A77B-67CCED2CDF66}"/>
              </a:ext>
            </a:extLst>
          </p:cNvPr>
          <p:cNvSpPr txBox="1"/>
          <p:nvPr/>
        </p:nvSpPr>
        <p:spPr>
          <a:xfrm>
            <a:off x="1187624" y="4221088"/>
            <a:ext cx="7649850"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Voorbeeld:</a:t>
            </a:r>
          </a:p>
          <a:p>
            <a:pPr algn="ctr"/>
            <a:r>
              <a:rPr lang="nl-NL" sz="2400" i="1" dirty="0">
                <a:solidFill>
                  <a:schemeClr val="accent6"/>
                </a:solidFill>
              </a:rPr>
              <a:t>Als je goed hebt geleerd dan haal je een voldoende</a:t>
            </a:r>
          </a:p>
          <a:p>
            <a:pPr algn="ctr"/>
            <a:r>
              <a:rPr lang="nl-NL" sz="2400" i="1" dirty="0">
                <a:solidFill>
                  <a:schemeClr val="accent6"/>
                </a:solidFill>
              </a:rPr>
              <a:t>Je hebt goed geleerd</a:t>
            </a:r>
          </a:p>
          <a:p>
            <a:pPr algn="ctr"/>
            <a:r>
              <a:rPr lang="nl-NL" sz="2400" i="1" dirty="0">
                <a:solidFill>
                  <a:schemeClr val="accent6"/>
                </a:solidFill>
                <a:latin typeface="Calibri" panose="020F0502020204030204" pitchFamily="34" charset="0"/>
                <a:cs typeface="Calibri" panose="020F0502020204030204" pitchFamily="34" charset="0"/>
              </a:rPr>
              <a:t>→</a:t>
            </a:r>
            <a:endParaRPr lang="nl-NL" sz="2400" i="1" dirty="0">
              <a:solidFill>
                <a:schemeClr val="accent6"/>
              </a:solidFill>
            </a:endParaRPr>
          </a:p>
          <a:p>
            <a:pPr algn="ctr"/>
            <a:r>
              <a:rPr lang="nl-NL" sz="2400" i="1" dirty="0">
                <a:solidFill>
                  <a:schemeClr val="accent6"/>
                </a:solidFill>
              </a:rPr>
              <a:t>Je haalt een voldoende</a:t>
            </a:r>
          </a:p>
        </p:txBody>
      </p:sp>
    </p:spTree>
    <p:extLst>
      <p:ext uri="{BB962C8B-B14F-4D97-AF65-F5344CB8AC3E}">
        <p14:creationId xmlns:p14="http://schemas.microsoft.com/office/powerpoint/2010/main" val="21841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200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par>
                          <p:cTn id="23" fill="hold">
                            <p:stCondLst>
                              <p:cond delay="6000"/>
                            </p:stCondLst>
                            <p:childTnLst>
                              <p:par>
                                <p:cTn id="24" presetID="10" presetClass="entr" presetSubtype="0" fill="hold"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319299B5-85CD-4ABA-B79E-3131DABFD937}"/>
              </a:ext>
            </a:extLst>
          </p:cNvPr>
          <p:cNvSpPr txBox="1"/>
          <p:nvPr/>
        </p:nvSpPr>
        <p:spPr>
          <a:xfrm>
            <a:off x="467544" y="1916832"/>
            <a:ext cx="2852064"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Modus </a:t>
            </a:r>
            <a:r>
              <a:rPr lang="nl-NL" sz="2400" dirty="0" err="1">
                <a:solidFill>
                  <a:schemeClr val="accent6"/>
                </a:solidFill>
              </a:rPr>
              <a:t>Ponens</a:t>
            </a:r>
            <a:endParaRPr lang="nl-NL" sz="2400" dirty="0">
              <a:solidFill>
                <a:schemeClr val="accent6"/>
              </a:solidFill>
            </a:endParaRPr>
          </a:p>
          <a:p>
            <a:pPr algn="ctr"/>
            <a:endParaRPr lang="nl-NL" sz="2400" dirty="0">
              <a:solidFill>
                <a:schemeClr val="accent6"/>
              </a:solidFill>
            </a:endParaRPr>
          </a:p>
          <a:p>
            <a:pPr algn="ctr"/>
            <a:r>
              <a:rPr lang="nl-NL" sz="2400" dirty="0">
                <a:solidFill>
                  <a:schemeClr val="accent6">
                    <a:lumMod val="20000"/>
                    <a:lumOff val="80000"/>
                  </a:schemeClr>
                </a:solidFill>
              </a:rPr>
              <a:t>Modus </a:t>
            </a:r>
            <a:r>
              <a:rPr lang="nl-NL" sz="2400" dirty="0" err="1">
                <a:solidFill>
                  <a:schemeClr val="accent6">
                    <a:lumMod val="20000"/>
                    <a:lumOff val="80000"/>
                  </a:schemeClr>
                </a:solidFill>
              </a:rPr>
              <a:t>Tollens</a:t>
            </a:r>
            <a:endParaRPr lang="nl-NL" sz="2400" dirty="0">
              <a:solidFill>
                <a:schemeClr val="accent6">
                  <a:lumMod val="20000"/>
                  <a:lumOff val="80000"/>
                </a:schemeClr>
              </a:solidFill>
            </a:endParaRP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"Modus Nonsens"</a:t>
            </a:r>
          </a:p>
        </p:txBody>
      </p:sp>
      <p:sp>
        <p:nvSpPr>
          <p:cNvPr id="7" name="Tekstvak 6">
            <a:extLst>
              <a:ext uri="{FF2B5EF4-FFF2-40B4-BE49-F238E27FC236}">
                <a16:creationId xmlns:a16="http://schemas.microsoft.com/office/drawing/2014/main" id="{835D8A4D-06F1-42AD-A036-B4286697BC02}"/>
              </a:ext>
            </a:extLst>
          </p:cNvPr>
          <p:cNvSpPr txBox="1"/>
          <p:nvPr/>
        </p:nvSpPr>
        <p:spPr>
          <a:xfrm>
            <a:off x="468000" y="1918560"/>
            <a:ext cx="2852064"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Modus </a:t>
            </a:r>
            <a:r>
              <a:rPr lang="nl-NL" sz="2400" dirty="0" err="1">
                <a:solidFill>
                  <a:schemeClr val="accent6">
                    <a:lumMod val="20000"/>
                    <a:lumOff val="80000"/>
                  </a:schemeClr>
                </a:solidFill>
              </a:rPr>
              <a:t>Ponens</a:t>
            </a:r>
            <a:endParaRPr lang="nl-NL" sz="2400" dirty="0">
              <a:solidFill>
                <a:schemeClr val="accent6">
                  <a:lumMod val="20000"/>
                  <a:lumOff val="80000"/>
                </a:schemeClr>
              </a:solidFill>
            </a:endParaRPr>
          </a:p>
          <a:p>
            <a:pPr algn="ctr"/>
            <a:endParaRPr lang="nl-NL" sz="2400" dirty="0">
              <a:solidFill>
                <a:schemeClr val="accent6"/>
              </a:solidFill>
            </a:endParaRPr>
          </a:p>
          <a:p>
            <a:pPr algn="ctr"/>
            <a:r>
              <a:rPr lang="nl-NL" sz="2400" dirty="0">
                <a:solidFill>
                  <a:schemeClr val="accent6"/>
                </a:solidFill>
              </a:rPr>
              <a:t>Modus </a:t>
            </a:r>
            <a:r>
              <a:rPr lang="nl-NL" sz="2400" dirty="0" err="1">
                <a:solidFill>
                  <a:schemeClr val="accent6"/>
                </a:solidFill>
              </a:rPr>
              <a:t>Tollens</a:t>
            </a:r>
            <a:endParaRPr lang="nl-NL" sz="2400" dirty="0">
              <a:solidFill>
                <a:schemeClr val="accent6"/>
              </a:solidFill>
            </a:endParaRP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"Modus Nonsens"</a:t>
            </a:r>
          </a:p>
        </p:txBody>
      </p:sp>
      <p:sp>
        <p:nvSpPr>
          <p:cNvPr id="8" name="Tekstvak 7">
            <a:extLst>
              <a:ext uri="{FF2B5EF4-FFF2-40B4-BE49-F238E27FC236}">
                <a16:creationId xmlns:a16="http://schemas.microsoft.com/office/drawing/2014/main" id="{E1233375-BDD5-47DF-9DC1-35F17E2045E7}"/>
              </a:ext>
            </a:extLst>
          </p:cNvPr>
          <p:cNvSpPr txBox="1"/>
          <p:nvPr/>
        </p:nvSpPr>
        <p:spPr>
          <a:xfrm>
            <a:off x="1187624" y="4221088"/>
            <a:ext cx="7649850"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Voorbeeld:</a:t>
            </a:r>
          </a:p>
          <a:p>
            <a:pPr algn="ctr"/>
            <a:r>
              <a:rPr lang="nl-NL" sz="2400" i="1" dirty="0">
                <a:solidFill>
                  <a:schemeClr val="accent6"/>
                </a:solidFill>
              </a:rPr>
              <a:t>Als je goed hebt geleerd dan haal je een voldoende</a:t>
            </a:r>
          </a:p>
          <a:p>
            <a:pPr algn="ctr"/>
            <a:r>
              <a:rPr lang="nl-NL" sz="2400" i="1" dirty="0">
                <a:solidFill>
                  <a:schemeClr val="accent6"/>
                </a:solidFill>
              </a:rPr>
              <a:t>Je hebt geen voldoende gehaald</a:t>
            </a:r>
          </a:p>
          <a:p>
            <a:pPr algn="ctr"/>
            <a:r>
              <a:rPr lang="nl-NL" sz="2400" i="1" dirty="0">
                <a:solidFill>
                  <a:schemeClr val="accent6"/>
                </a:solidFill>
                <a:latin typeface="Calibri" panose="020F0502020204030204" pitchFamily="34" charset="0"/>
                <a:cs typeface="Calibri" panose="020F0502020204030204" pitchFamily="34" charset="0"/>
              </a:rPr>
              <a:t>→</a:t>
            </a:r>
            <a:endParaRPr lang="nl-NL" sz="2400" i="1" dirty="0">
              <a:solidFill>
                <a:schemeClr val="accent6"/>
              </a:solidFill>
            </a:endParaRPr>
          </a:p>
          <a:p>
            <a:pPr algn="ctr"/>
            <a:r>
              <a:rPr lang="nl-NL" sz="2400" i="1" dirty="0">
                <a:solidFill>
                  <a:schemeClr val="accent6"/>
                </a:solidFill>
              </a:rPr>
              <a:t>Je hebt niet goed geleerd</a:t>
            </a:r>
          </a:p>
        </p:txBody>
      </p:sp>
    </p:spTree>
    <p:extLst>
      <p:ext uri="{BB962C8B-B14F-4D97-AF65-F5344CB8AC3E}">
        <p14:creationId xmlns:p14="http://schemas.microsoft.com/office/powerpoint/2010/main" val="34964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200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childTnLst>
                                </p:cTn>
                              </p:par>
                            </p:childTnLst>
                          </p:cTn>
                        </p:par>
                        <p:par>
                          <p:cTn id="27" fill="hold">
                            <p:stCondLst>
                              <p:cond delay="7000"/>
                            </p:stCondLst>
                            <p:childTnLst>
                              <p:par>
                                <p:cTn id="28" presetID="10" presetClass="entr" presetSubtype="0" fill="hold"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solidFill>
              </a:rPr>
              <a:t>Redenaties</a:t>
            </a:r>
          </a:p>
          <a:p>
            <a:pPr algn="ctr">
              <a:spcBef>
                <a:spcPts val="1200"/>
              </a:spcBef>
            </a:pPr>
            <a:r>
              <a:rPr lang="nl-NL" dirty="0">
                <a:solidFill>
                  <a:schemeClr val="accent6">
                    <a:lumMod val="20000"/>
                    <a:lumOff val="80000"/>
                  </a:schemeClr>
                </a:solidFill>
              </a:rPr>
              <a:t>Verzamelingenleer</a:t>
            </a:r>
          </a:p>
        </p:txBody>
      </p:sp>
      <p:sp>
        <p:nvSpPr>
          <p:cNvPr id="6" name="Tekstvak 5">
            <a:extLst>
              <a:ext uri="{FF2B5EF4-FFF2-40B4-BE49-F238E27FC236}">
                <a16:creationId xmlns:a16="http://schemas.microsoft.com/office/drawing/2014/main" id="{319299B5-85CD-4ABA-B79E-3131DABFD937}"/>
              </a:ext>
            </a:extLst>
          </p:cNvPr>
          <p:cNvSpPr txBox="1"/>
          <p:nvPr/>
        </p:nvSpPr>
        <p:spPr>
          <a:xfrm>
            <a:off x="467544" y="1916832"/>
            <a:ext cx="2852064"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Modus </a:t>
            </a:r>
            <a:r>
              <a:rPr lang="nl-NL" sz="2400" dirty="0" err="1">
                <a:solidFill>
                  <a:schemeClr val="accent6">
                    <a:lumMod val="20000"/>
                    <a:lumOff val="80000"/>
                  </a:schemeClr>
                </a:solidFill>
              </a:rPr>
              <a:t>Ponens</a:t>
            </a:r>
            <a:endParaRPr lang="nl-NL" sz="2400" dirty="0">
              <a:solidFill>
                <a:schemeClr val="accent6">
                  <a:lumMod val="20000"/>
                  <a:lumOff val="80000"/>
                </a:schemeClr>
              </a:solidFill>
            </a:endParaRPr>
          </a:p>
          <a:p>
            <a:pPr algn="ctr"/>
            <a:endParaRPr lang="nl-NL" sz="2400" dirty="0">
              <a:solidFill>
                <a:schemeClr val="accent6"/>
              </a:solidFill>
            </a:endParaRPr>
          </a:p>
          <a:p>
            <a:pPr algn="ctr"/>
            <a:r>
              <a:rPr lang="nl-NL" sz="2400" dirty="0">
                <a:solidFill>
                  <a:schemeClr val="accent6"/>
                </a:solidFill>
              </a:rPr>
              <a:t>Modus </a:t>
            </a:r>
            <a:r>
              <a:rPr lang="nl-NL" sz="2400" dirty="0" err="1">
                <a:solidFill>
                  <a:schemeClr val="accent6"/>
                </a:solidFill>
              </a:rPr>
              <a:t>Tollens</a:t>
            </a:r>
            <a:endParaRPr lang="nl-NL" sz="2400" dirty="0">
              <a:solidFill>
                <a:schemeClr val="accent6"/>
              </a:solidFill>
            </a:endParaRPr>
          </a:p>
          <a:p>
            <a:pPr algn="ctr"/>
            <a:endParaRPr lang="nl-NL" sz="2400" dirty="0">
              <a:solidFill>
                <a:schemeClr val="accent6">
                  <a:lumMod val="20000"/>
                  <a:lumOff val="80000"/>
                </a:schemeClr>
              </a:solidFill>
            </a:endParaRPr>
          </a:p>
          <a:p>
            <a:pPr algn="ctr"/>
            <a:r>
              <a:rPr lang="nl-NL" sz="2400" dirty="0">
                <a:solidFill>
                  <a:schemeClr val="accent6">
                    <a:lumMod val="20000"/>
                    <a:lumOff val="80000"/>
                  </a:schemeClr>
                </a:solidFill>
              </a:rPr>
              <a:t>"Modus Nonsens"</a:t>
            </a:r>
          </a:p>
        </p:txBody>
      </p:sp>
      <p:sp>
        <p:nvSpPr>
          <p:cNvPr id="7" name="Tekstvak 6">
            <a:extLst>
              <a:ext uri="{FF2B5EF4-FFF2-40B4-BE49-F238E27FC236}">
                <a16:creationId xmlns:a16="http://schemas.microsoft.com/office/drawing/2014/main" id="{835D8A4D-06F1-42AD-A036-B4286697BC02}"/>
              </a:ext>
            </a:extLst>
          </p:cNvPr>
          <p:cNvSpPr txBox="1"/>
          <p:nvPr/>
        </p:nvSpPr>
        <p:spPr>
          <a:xfrm>
            <a:off x="468000" y="1918560"/>
            <a:ext cx="2852064"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lumMod val="20000"/>
                    <a:lumOff val="80000"/>
                  </a:schemeClr>
                </a:solidFill>
              </a:rPr>
              <a:t>Modus </a:t>
            </a:r>
            <a:r>
              <a:rPr lang="nl-NL" sz="2400" dirty="0" err="1">
                <a:solidFill>
                  <a:schemeClr val="accent6">
                    <a:lumMod val="20000"/>
                    <a:lumOff val="80000"/>
                  </a:schemeClr>
                </a:solidFill>
              </a:rPr>
              <a:t>Ponens</a:t>
            </a:r>
            <a:endParaRPr lang="nl-NL" sz="2400" dirty="0">
              <a:solidFill>
                <a:schemeClr val="accent6">
                  <a:lumMod val="20000"/>
                  <a:lumOff val="80000"/>
                </a:schemeClr>
              </a:solidFill>
            </a:endParaRPr>
          </a:p>
          <a:p>
            <a:pPr algn="ctr"/>
            <a:endParaRPr lang="nl-NL" sz="2400" dirty="0">
              <a:solidFill>
                <a:schemeClr val="accent6"/>
              </a:solidFill>
            </a:endParaRPr>
          </a:p>
          <a:p>
            <a:pPr algn="ctr"/>
            <a:r>
              <a:rPr lang="nl-NL" sz="2400" dirty="0">
                <a:solidFill>
                  <a:schemeClr val="accent6">
                    <a:lumMod val="20000"/>
                    <a:lumOff val="80000"/>
                  </a:schemeClr>
                </a:solidFill>
              </a:rPr>
              <a:t>Modus </a:t>
            </a:r>
            <a:r>
              <a:rPr lang="nl-NL" sz="2400" dirty="0" err="1">
                <a:solidFill>
                  <a:schemeClr val="accent6">
                    <a:lumMod val="20000"/>
                    <a:lumOff val="80000"/>
                  </a:schemeClr>
                </a:solidFill>
              </a:rPr>
              <a:t>Tollens</a:t>
            </a:r>
            <a:endParaRPr lang="nl-NL" sz="2400" dirty="0">
              <a:solidFill>
                <a:schemeClr val="accent6">
                  <a:lumMod val="20000"/>
                  <a:lumOff val="80000"/>
                </a:schemeClr>
              </a:solidFill>
            </a:endParaRPr>
          </a:p>
          <a:p>
            <a:pPr algn="ctr"/>
            <a:endParaRPr lang="nl-NL" sz="2400" dirty="0">
              <a:solidFill>
                <a:schemeClr val="accent6">
                  <a:lumMod val="20000"/>
                  <a:lumOff val="80000"/>
                </a:schemeClr>
              </a:solidFill>
            </a:endParaRPr>
          </a:p>
          <a:p>
            <a:pPr algn="ctr"/>
            <a:r>
              <a:rPr lang="nl-NL" sz="2400" dirty="0">
                <a:solidFill>
                  <a:schemeClr val="accent6"/>
                </a:solidFill>
              </a:rPr>
              <a:t>"Modus Nonsens"</a:t>
            </a:r>
          </a:p>
        </p:txBody>
      </p:sp>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8" name="Tekstvak 7">
            <a:extLst>
              <a:ext uri="{FF2B5EF4-FFF2-40B4-BE49-F238E27FC236}">
                <a16:creationId xmlns:a16="http://schemas.microsoft.com/office/drawing/2014/main" id="{708B863B-6F79-4777-910A-820D0750D04D}"/>
              </a:ext>
            </a:extLst>
          </p:cNvPr>
          <p:cNvSpPr txBox="1"/>
          <p:nvPr/>
        </p:nvSpPr>
        <p:spPr>
          <a:xfrm>
            <a:off x="1187624" y="4221088"/>
            <a:ext cx="7649850" cy="1938992"/>
          </a:xfrm>
          <a:prstGeom prst="rect">
            <a:avLst/>
          </a:prstGeom>
          <a:solidFill>
            <a:schemeClr val="bg1"/>
          </a:solidFill>
          <a:ln>
            <a:solidFill>
              <a:schemeClr val="accent6"/>
            </a:solidFill>
          </a:ln>
        </p:spPr>
        <p:txBody>
          <a:bodyPr wrap="none" rtlCol="0">
            <a:spAutoFit/>
          </a:bodyPr>
          <a:lstStyle/>
          <a:p>
            <a:pPr algn="ctr"/>
            <a:r>
              <a:rPr lang="nl-NL" sz="2400" dirty="0">
                <a:solidFill>
                  <a:schemeClr val="accent6"/>
                </a:solidFill>
              </a:rPr>
              <a:t>Voorbeeld:</a:t>
            </a:r>
          </a:p>
          <a:p>
            <a:pPr algn="ctr"/>
            <a:r>
              <a:rPr lang="nl-NL" sz="2400" i="1" dirty="0">
                <a:solidFill>
                  <a:schemeClr val="accent6"/>
                </a:solidFill>
              </a:rPr>
              <a:t>Als je goed hebt geleerd dan haal je een voldoende</a:t>
            </a:r>
          </a:p>
          <a:p>
            <a:pPr algn="ctr"/>
            <a:r>
              <a:rPr lang="nl-NL" sz="2400" i="1" dirty="0">
                <a:solidFill>
                  <a:schemeClr val="accent6"/>
                </a:solidFill>
              </a:rPr>
              <a:t>Je hebt een voldoende gehaald</a:t>
            </a:r>
          </a:p>
          <a:p>
            <a:pPr algn="ctr"/>
            <a:r>
              <a:rPr lang="nl-NL" sz="2400" i="1" dirty="0">
                <a:solidFill>
                  <a:schemeClr val="accent6"/>
                </a:solidFill>
                <a:latin typeface="Calibri" panose="020F0502020204030204" pitchFamily="34" charset="0"/>
                <a:cs typeface="Calibri" panose="020F0502020204030204" pitchFamily="34" charset="0"/>
              </a:rPr>
              <a:t>→</a:t>
            </a:r>
            <a:endParaRPr lang="nl-NL" sz="2400" i="1" dirty="0">
              <a:solidFill>
                <a:schemeClr val="accent6"/>
              </a:solidFill>
            </a:endParaRPr>
          </a:p>
          <a:p>
            <a:pPr algn="ctr"/>
            <a:r>
              <a:rPr lang="nl-NL" sz="2400" i="1" dirty="0">
                <a:solidFill>
                  <a:schemeClr val="accent6"/>
                </a:solidFill>
              </a:rPr>
              <a:t>Je hebt goed geleerd</a:t>
            </a:r>
          </a:p>
        </p:txBody>
      </p:sp>
    </p:spTree>
    <p:extLst>
      <p:ext uri="{BB962C8B-B14F-4D97-AF65-F5344CB8AC3E}">
        <p14:creationId xmlns:p14="http://schemas.microsoft.com/office/powerpoint/2010/main" val="156701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200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childTnLst>
                                </p:cTn>
                              </p:par>
                            </p:childTnLst>
                          </p:cTn>
                        </p:par>
                        <p:par>
                          <p:cTn id="27" fill="hold">
                            <p:stCondLst>
                              <p:cond delay="7000"/>
                            </p:stCondLst>
                            <p:childTnLst>
                              <p:par>
                                <p:cTn id="28" presetID="10" presetClass="entr" presetSubtype="0" fill="hold"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pic>
        <p:nvPicPr>
          <p:cNvPr id="25602" name="Picture 2" descr="Afbeeldingsresultaat voor venn diagram">
            <a:extLst>
              <a:ext uri="{FF2B5EF4-FFF2-40B4-BE49-F238E27FC236}">
                <a16:creationId xmlns:a16="http://schemas.microsoft.com/office/drawing/2014/main" id="{BD4F08F1-32DE-4222-B872-82BDE582C0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2E1010A8-7997-4197-A44A-F4F5AAF74A41}"/>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Tree>
    <p:extLst>
      <p:ext uri="{BB962C8B-B14F-4D97-AF65-F5344CB8AC3E}">
        <p14:creationId xmlns:p14="http://schemas.microsoft.com/office/powerpoint/2010/main" val="184121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sp>
        <p:nvSpPr>
          <p:cNvPr id="3" name="Rechthoek 2">
            <a:extLst>
              <a:ext uri="{FF2B5EF4-FFF2-40B4-BE49-F238E27FC236}">
                <a16:creationId xmlns:a16="http://schemas.microsoft.com/office/drawing/2014/main" id="{F4DD12A9-BD36-420C-B2C2-F6C5CCF9DEA4}"/>
              </a:ext>
            </a:extLst>
          </p:cNvPr>
          <p:cNvSpPr/>
          <p:nvPr/>
        </p:nvSpPr>
        <p:spPr bwMode="auto">
          <a:xfrm>
            <a:off x="251520" y="1340768"/>
            <a:ext cx="5184576" cy="4968552"/>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pic>
        <p:nvPicPr>
          <p:cNvPr id="2" name="Afbeelding 1">
            <a:extLst>
              <a:ext uri="{FF2B5EF4-FFF2-40B4-BE49-F238E27FC236}">
                <a16:creationId xmlns:a16="http://schemas.microsoft.com/office/drawing/2014/main" id="{B873E787-7AB3-4B9C-AD8F-C0B98692FD05}"/>
              </a:ext>
            </a:extLst>
          </p:cNvPr>
          <p:cNvPicPr>
            <a:picLocks noChangeAspect="1"/>
          </p:cNvPicPr>
          <p:nvPr/>
        </p:nvPicPr>
        <p:blipFill>
          <a:blip r:embed="rId3"/>
          <a:stretch>
            <a:fillRect/>
          </a:stretch>
        </p:blipFill>
        <p:spPr>
          <a:xfrm>
            <a:off x="1108924" y="2073428"/>
            <a:ext cx="4118473" cy="3721641"/>
          </a:xfrm>
          <a:prstGeom prst="rect">
            <a:avLst/>
          </a:prstGeom>
        </p:spPr>
      </p:pic>
      <p:sp>
        <p:nvSpPr>
          <p:cNvPr id="6" name="Rechthoek 5">
            <a:extLst>
              <a:ext uri="{FF2B5EF4-FFF2-40B4-BE49-F238E27FC236}">
                <a16:creationId xmlns:a16="http://schemas.microsoft.com/office/drawing/2014/main" id="{8E7F7F20-5496-424A-A856-17EF9739EDBF}"/>
              </a:ext>
            </a:extLst>
          </p:cNvPr>
          <p:cNvSpPr/>
          <p:nvPr/>
        </p:nvSpPr>
        <p:spPr>
          <a:xfrm>
            <a:off x="251520" y="1467746"/>
            <a:ext cx="5184575" cy="461665"/>
          </a:xfrm>
          <a:prstGeom prst="rect">
            <a:avLst/>
          </a:prstGeom>
        </p:spPr>
        <p:txBody>
          <a:bodyPr wrap="square">
            <a:spAutoFit/>
          </a:bodyPr>
          <a:lstStyle/>
          <a:p>
            <a:pPr algn="ctr"/>
            <a:r>
              <a:rPr lang="nl-NL" sz="2400" i="1" dirty="0">
                <a:solidFill>
                  <a:schemeClr val="accent6"/>
                </a:solidFill>
              </a:rPr>
              <a:t> Voor welke leerling(en) geldt:</a:t>
            </a:r>
            <a:endParaRPr lang="nl-NL" sz="2400" dirty="0"/>
          </a:p>
        </p:txBody>
      </p:sp>
      <p:sp>
        <p:nvSpPr>
          <p:cNvPr id="7" name="Rechthoek 6">
            <a:extLst>
              <a:ext uri="{FF2B5EF4-FFF2-40B4-BE49-F238E27FC236}">
                <a16:creationId xmlns:a16="http://schemas.microsoft.com/office/drawing/2014/main" id="{44C36816-78D4-49B0-B501-86BAC8175D66}"/>
              </a:ext>
            </a:extLst>
          </p:cNvPr>
          <p:cNvSpPr/>
          <p:nvPr/>
        </p:nvSpPr>
        <p:spPr>
          <a:xfrm>
            <a:off x="251519" y="5778556"/>
            <a:ext cx="5184575" cy="461665"/>
          </a:xfrm>
          <a:prstGeom prst="rect">
            <a:avLst/>
          </a:prstGeom>
        </p:spPr>
        <p:txBody>
          <a:bodyPr wrap="square">
            <a:spAutoFit/>
          </a:bodyPr>
          <a:lstStyle/>
          <a:p>
            <a:pPr algn="ctr"/>
            <a:r>
              <a:rPr lang="nl-NL" sz="2400" i="1" dirty="0">
                <a:solidFill>
                  <a:schemeClr val="accent6"/>
                </a:solidFill>
              </a:rPr>
              <a:t> geen biologie en geschiedenis</a:t>
            </a:r>
            <a:endParaRPr lang="nl-NL" sz="2400" dirty="0"/>
          </a:p>
        </p:txBody>
      </p:sp>
      <p:pic>
        <p:nvPicPr>
          <p:cNvPr id="8" name="Picture 2" descr="Afbeeldingsresultaat voor venn diagram">
            <a:extLst>
              <a:ext uri="{FF2B5EF4-FFF2-40B4-BE49-F238E27FC236}">
                <a16:creationId xmlns:a16="http://schemas.microsoft.com/office/drawing/2014/main" id="{2490C8F8-9AB9-498F-AEBD-208F57C398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07E85078-B8EA-47B8-A9EA-F2F8F34916D4}"/>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Tree>
    <p:extLst>
      <p:ext uri="{BB962C8B-B14F-4D97-AF65-F5344CB8AC3E}">
        <p14:creationId xmlns:p14="http://schemas.microsoft.com/office/powerpoint/2010/main" val="91197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sp>
        <p:nvSpPr>
          <p:cNvPr id="3" name="Rechthoek 2">
            <a:extLst>
              <a:ext uri="{FF2B5EF4-FFF2-40B4-BE49-F238E27FC236}">
                <a16:creationId xmlns:a16="http://schemas.microsoft.com/office/drawing/2014/main" id="{F4DD12A9-BD36-420C-B2C2-F6C5CCF9DEA4}"/>
              </a:ext>
            </a:extLst>
          </p:cNvPr>
          <p:cNvSpPr/>
          <p:nvPr/>
        </p:nvSpPr>
        <p:spPr bwMode="auto">
          <a:xfrm>
            <a:off x="251520" y="1340768"/>
            <a:ext cx="5184576" cy="4968552"/>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pic>
        <p:nvPicPr>
          <p:cNvPr id="2" name="Afbeelding 1">
            <a:extLst>
              <a:ext uri="{FF2B5EF4-FFF2-40B4-BE49-F238E27FC236}">
                <a16:creationId xmlns:a16="http://schemas.microsoft.com/office/drawing/2014/main" id="{B873E787-7AB3-4B9C-AD8F-C0B98692FD05}"/>
              </a:ext>
            </a:extLst>
          </p:cNvPr>
          <p:cNvPicPr>
            <a:picLocks noChangeAspect="1"/>
          </p:cNvPicPr>
          <p:nvPr/>
        </p:nvPicPr>
        <p:blipFill>
          <a:blip r:embed="rId3"/>
          <a:stretch>
            <a:fillRect/>
          </a:stretch>
        </p:blipFill>
        <p:spPr>
          <a:xfrm>
            <a:off x="1108924" y="2073428"/>
            <a:ext cx="4118473" cy="3721641"/>
          </a:xfrm>
          <a:prstGeom prst="rect">
            <a:avLst/>
          </a:prstGeom>
        </p:spPr>
      </p:pic>
      <p:sp>
        <p:nvSpPr>
          <p:cNvPr id="6" name="Rechthoek 5">
            <a:extLst>
              <a:ext uri="{FF2B5EF4-FFF2-40B4-BE49-F238E27FC236}">
                <a16:creationId xmlns:a16="http://schemas.microsoft.com/office/drawing/2014/main" id="{8E7F7F20-5496-424A-A856-17EF9739EDBF}"/>
              </a:ext>
            </a:extLst>
          </p:cNvPr>
          <p:cNvSpPr/>
          <p:nvPr/>
        </p:nvSpPr>
        <p:spPr>
          <a:xfrm>
            <a:off x="251520" y="1467746"/>
            <a:ext cx="5184575" cy="461665"/>
          </a:xfrm>
          <a:prstGeom prst="rect">
            <a:avLst/>
          </a:prstGeom>
        </p:spPr>
        <p:txBody>
          <a:bodyPr wrap="square">
            <a:spAutoFit/>
          </a:bodyPr>
          <a:lstStyle/>
          <a:p>
            <a:pPr algn="ctr"/>
            <a:r>
              <a:rPr lang="nl-NL" sz="2400" i="1" dirty="0">
                <a:solidFill>
                  <a:schemeClr val="accent6"/>
                </a:solidFill>
              </a:rPr>
              <a:t> Voor welke leerling(en) geldt:</a:t>
            </a:r>
            <a:endParaRPr lang="nl-NL" sz="2400" dirty="0"/>
          </a:p>
        </p:txBody>
      </p:sp>
      <p:sp>
        <p:nvSpPr>
          <p:cNvPr id="7" name="Rechthoek 6">
            <a:extLst>
              <a:ext uri="{FF2B5EF4-FFF2-40B4-BE49-F238E27FC236}">
                <a16:creationId xmlns:a16="http://schemas.microsoft.com/office/drawing/2014/main" id="{44C36816-78D4-49B0-B501-86BAC8175D66}"/>
              </a:ext>
            </a:extLst>
          </p:cNvPr>
          <p:cNvSpPr/>
          <p:nvPr/>
        </p:nvSpPr>
        <p:spPr>
          <a:xfrm>
            <a:off x="251520" y="5778556"/>
            <a:ext cx="5184575" cy="461665"/>
          </a:xfrm>
          <a:prstGeom prst="rect">
            <a:avLst/>
          </a:prstGeom>
        </p:spPr>
        <p:txBody>
          <a:bodyPr wrap="square">
            <a:spAutoFit/>
          </a:bodyPr>
          <a:lstStyle/>
          <a:p>
            <a:pPr algn="ctr"/>
            <a:r>
              <a:rPr lang="nl-NL" sz="2400" i="1" dirty="0">
                <a:solidFill>
                  <a:schemeClr val="accent6"/>
                </a:solidFill>
              </a:rPr>
              <a:t> als economie dan geschiedenis</a:t>
            </a:r>
            <a:endParaRPr lang="nl-NL" sz="2400" dirty="0"/>
          </a:p>
        </p:txBody>
      </p:sp>
      <p:pic>
        <p:nvPicPr>
          <p:cNvPr id="8" name="Picture 2" descr="Afbeeldingsresultaat voor venn diagram">
            <a:extLst>
              <a:ext uri="{FF2B5EF4-FFF2-40B4-BE49-F238E27FC236}">
                <a16:creationId xmlns:a16="http://schemas.microsoft.com/office/drawing/2014/main" id="{431A629E-C241-4765-BFCD-1C07951C7C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6B575BEC-4CE3-4556-880B-46305554E667}"/>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Tree>
    <p:extLst>
      <p:ext uri="{BB962C8B-B14F-4D97-AF65-F5344CB8AC3E}">
        <p14:creationId xmlns:p14="http://schemas.microsoft.com/office/powerpoint/2010/main" val="17858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sp>
        <p:nvSpPr>
          <p:cNvPr id="3" name="Rechthoek 2">
            <a:extLst>
              <a:ext uri="{FF2B5EF4-FFF2-40B4-BE49-F238E27FC236}">
                <a16:creationId xmlns:a16="http://schemas.microsoft.com/office/drawing/2014/main" id="{F4DD12A9-BD36-420C-B2C2-F6C5CCF9DEA4}"/>
              </a:ext>
            </a:extLst>
          </p:cNvPr>
          <p:cNvSpPr/>
          <p:nvPr/>
        </p:nvSpPr>
        <p:spPr bwMode="auto">
          <a:xfrm>
            <a:off x="251519" y="1340768"/>
            <a:ext cx="5179451" cy="4968552"/>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pic>
        <p:nvPicPr>
          <p:cNvPr id="2" name="Afbeelding 1">
            <a:extLst>
              <a:ext uri="{FF2B5EF4-FFF2-40B4-BE49-F238E27FC236}">
                <a16:creationId xmlns:a16="http://schemas.microsoft.com/office/drawing/2014/main" id="{B873E787-7AB3-4B9C-AD8F-C0B98692FD05}"/>
              </a:ext>
            </a:extLst>
          </p:cNvPr>
          <p:cNvPicPr>
            <a:picLocks noChangeAspect="1"/>
          </p:cNvPicPr>
          <p:nvPr/>
        </p:nvPicPr>
        <p:blipFill>
          <a:blip r:embed="rId3"/>
          <a:stretch>
            <a:fillRect/>
          </a:stretch>
        </p:blipFill>
        <p:spPr>
          <a:xfrm>
            <a:off x="1108924" y="2073428"/>
            <a:ext cx="4118473" cy="3721641"/>
          </a:xfrm>
          <a:prstGeom prst="rect">
            <a:avLst/>
          </a:prstGeom>
        </p:spPr>
      </p:pic>
      <p:sp>
        <p:nvSpPr>
          <p:cNvPr id="6" name="Rechthoek 5">
            <a:extLst>
              <a:ext uri="{FF2B5EF4-FFF2-40B4-BE49-F238E27FC236}">
                <a16:creationId xmlns:a16="http://schemas.microsoft.com/office/drawing/2014/main" id="{8E7F7F20-5496-424A-A856-17EF9739EDBF}"/>
              </a:ext>
            </a:extLst>
          </p:cNvPr>
          <p:cNvSpPr/>
          <p:nvPr/>
        </p:nvSpPr>
        <p:spPr>
          <a:xfrm>
            <a:off x="139403" y="1467746"/>
            <a:ext cx="5328592" cy="461665"/>
          </a:xfrm>
          <a:prstGeom prst="rect">
            <a:avLst/>
          </a:prstGeom>
        </p:spPr>
        <p:txBody>
          <a:bodyPr wrap="square">
            <a:spAutoFit/>
          </a:bodyPr>
          <a:lstStyle/>
          <a:p>
            <a:pPr algn="ctr"/>
            <a:r>
              <a:rPr lang="nl-NL" sz="2400" i="1" dirty="0">
                <a:solidFill>
                  <a:schemeClr val="accent6"/>
                </a:solidFill>
              </a:rPr>
              <a:t> Omschrijf de groep die bestaat uit:</a:t>
            </a:r>
            <a:endParaRPr lang="nl-NL" sz="2400" dirty="0"/>
          </a:p>
        </p:txBody>
      </p:sp>
      <p:sp>
        <p:nvSpPr>
          <p:cNvPr id="8" name="Rechthoek 7">
            <a:extLst>
              <a:ext uri="{FF2B5EF4-FFF2-40B4-BE49-F238E27FC236}">
                <a16:creationId xmlns:a16="http://schemas.microsoft.com/office/drawing/2014/main" id="{62FA81BE-B172-497D-A3F8-5B12C8097E18}"/>
              </a:ext>
            </a:extLst>
          </p:cNvPr>
          <p:cNvSpPr/>
          <p:nvPr/>
        </p:nvSpPr>
        <p:spPr>
          <a:xfrm>
            <a:off x="251520" y="5778556"/>
            <a:ext cx="5184575" cy="461665"/>
          </a:xfrm>
          <a:prstGeom prst="rect">
            <a:avLst/>
          </a:prstGeom>
        </p:spPr>
        <p:txBody>
          <a:bodyPr wrap="square">
            <a:spAutoFit/>
          </a:bodyPr>
          <a:lstStyle/>
          <a:p>
            <a:pPr algn="ctr"/>
            <a:r>
              <a:rPr lang="nl-NL" sz="2400" i="1" dirty="0">
                <a:solidFill>
                  <a:schemeClr val="accent6"/>
                </a:solidFill>
              </a:rPr>
              <a:t> Bert, Asha, Sarah, Youri</a:t>
            </a:r>
            <a:endParaRPr lang="nl-NL" sz="2400" dirty="0"/>
          </a:p>
        </p:txBody>
      </p:sp>
      <p:pic>
        <p:nvPicPr>
          <p:cNvPr id="9" name="Picture 2" descr="Afbeeldingsresultaat voor venn diagram">
            <a:extLst>
              <a:ext uri="{FF2B5EF4-FFF2-40B4-BE49-F238E27FC236}">
                <a16:creationId xmlns:a16="http://schemas.microsoft.com/office/drawing/2014/main" id="{810D604F-F3EF-4C86-9F1E-A729423BA7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0B53DE4B-E5C3-4928-BD01-3CA101AB4019}"/>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Tree>
    <p:extLst>
      <p:ext uri="{BB962C8B-B14F-4D97-AF65-F5344CB8AC3E}">
        <p14:creationId xmlns:p14="http://schemas.microsoft.com/office/powerpoint/2010/main" val="254857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pic>
        <p:nvPicPr>
          <p:cNvPr id="25602" name="Picture 2" descr="Afbeeldingsresultaat voor venn diagram">
            <a:extLst>
              <a:ext uri="{FF2B5EF4-FFF2-40B4-BE49-F238E27FC236}">
                <a16:creationId xmlns:a16="http://schemas.microsoft.com/office/drawing/2014/main" id="{BD4F08F1-32DE-4222-B872-82BDE582C0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2E1010A8-7997-4197-A44A-F4F5AAF74A41}"/>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
        <p:nvSpPr>
          <p:cNvPr id="7" name="Rechthoek 6">
            <a:extLst>
              <a:ext uri="{FF2B5EF4-FFF2-40B4-BE49-F238E27FC236}">
                <a16:creationId xmlns:a16="http://schemas.microsoft.com/office/drawing/2014/main" id="{C9495479-CCBB-4B8B-A771-42DD31238E9A}"/>
              </a:ext>
            </a:extLst>
          </p:cNvPr>
          <p:cNvSpPr/>
          <p:nvPr/>
        </p:nvSpPr>
        <p:spPr bwMode="auto">
          <a:xfrm rot="20159015">
            <a:off x="6155774" y="3140136"/>
            <a:ext cx="2847186" cy="1144331"/>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dirty="0">
                <a:solidFill>
                  <a:schemeClr val="accent6"/>
                </a:solidFill>
              </a:rPr>
              <a:t>Plusmateriaal:</a:t>
            </a:r>
          </a:p>
          <a:p>
            <a:pPr algn="ctr"/>
            <a:r>
              <a:rPr lang="nl-NL" dirty="0">
                <a:solidFill>
                  <a:schemeClr val="accent6"/>
                </a:solidFill>
              </a:rPr>
              <a:t>Syllogismen</a:t>
            </a:r>
          </a:p>
        </p:txBody>
      </p:sp>
    </p:spTree>
    <p:extLst>
      <p:ext uri="{BB962C8B-B14F-4D97-AF65-F5344CB8AC3E}">
        <p14:creationId xmlns:p14="http://schemas.microsoft.com/office/powerpoint/2010/main" val="28046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75D2846-577D-45EE-A010-4F078D60F538}"/>
              </a:ext>
            </a:extLst>
          </p:cNvPr>
          <p:cNvSpPr txBox="1"/>
          <p:nvPr/>
        </p:nvSpPr>
        <p:spPr>
          <a:xfrm>
            <a:off x="0" y="2060848"/>
            <a:ext cx="9144000" cy="2862322"/>
          </a:xfrm>
          <a:prstGeom prst="rect">
            <a:avLst/>
          </a:prstGeom>
          <a:noFill/>
        </p:spPr>
        <p:txBody>
          <a:bodyPr wrap="square" rtlCol="0">
            <a:spAutoFit/>
          </a:bodyPr>
          <a:lstStyle/>
          <a:p>
            <a:pPr algn="ctr">
              <a:spcBef>
                <a:spcPts val="1200"/>
              </a:spcBef>
            </a:pPr>
            <a:r>
              <a:rPr lang="nl-NL" dirty="0">
                <a:solidFill>
                  <a:schemeClr val="accent6"/>
                </a:solidFill>
              </a:rPr>
              <a:t>Logica</a:t>
            </a: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r>
              <a:rPr lang="nl-NL" dirty="0">
                <a:solidFill>
                  <a:schemeClr val="accent6"/>
                </a:solidFill>
              </a:rPr>
              <a:t>Kwaliteit van digitale oplossingen</a:t>
            </a:r>
          </a:p>
        </p:txBody>
      </p:sp>
      <p:sp>
        <p:nvSpPr>
          <p:cNvPr id="4" name="Pijl: rechts 3">
            <a:extLst>
              <a:ext uri="{FF2B5EF4-FFF2-40B4-BE49-F238E27FC236}">
                <a16:creationId xmlns:a16="http://schemas.microsoft.com/office/drawing/2014/main" id="{D44DF324-CC7E-44A8-84C1-1538350F3E43}"/>
              </a:ext>
            </a:extLst>
          </p:cNvPr>
          <p:cNvSpPr/>
          <p:nvPr/>
        </p:nvSpPr>
        <p:spPr bwMode="auto">
          <a:xfrm>
            <a:off x="4013938" y="3136468"/>
            <a:ext cx="1116124" cy="585063"/>
          </a:xfrm>
          <a:prstGeom prst="rightArrow">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Tree>
    <p:extLst>
      <p:ext uri="{BB962C8B-B14F-4D97-AF65-F5344CB8AC3E}">
        <p14:creationId xmlns:p14="http://schemas.microsoft.com/office/powerpoint/2010/main" val="34504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pic>
        <p:nvPicPr>
          <p:cNvPr id="25602" name="Picture 2" descr="Afbeeldingsresultaat voor venn diagram">
            <a:extLst>
              <a:ext uri="{FF2B5EF4-FFF2-40B4-BE49-F238E27FC236}">
                <a16:creationId xmlns:a16="http://schemas.microsoft.com/office/drawing/2014/main" id="{BD4F08F1-32DE-4222-B872-82BDE582C0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2E1010A8-7997-4197-A44A-F4F5AAF74A41}"/>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
        <p:nvSpPr>
          <p:cNvPr id="7" name="Rechthoek 6">
            <a:extLst>
              <a:ext uri="{FF2B5EF4-FFF2-40B4-BE49-F238E27FC236}">
                <a16:creationId xmlns:a16="http://schemas.microsoft.com/office/drawing/2014/main" id="{C9495479-CCBB-4B8B-A771-42DD31238E9A}"/>
              </a:ext>
            </a:extLst>
          </p:cNvPr>
          <p:cNvSpPr/>
          <p:nvPr/>
        </p:nvSpPr>
        <p:spPr bwMode="auto">
          <a:xfrm rot="20159015">
            <a:off x="6155774" y="3140136"/>
            <a:ext cx="2847186" cy="1144331"/>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dirty="0">
                <a:solidFill>
                  <a:schemeClr val="accent6"/>
                </a:solidFill>
              </a:rPr>
              <a:t>Plusmateriaal:</a:t>
            </a:r>
          </a:p>
          <a:p>
            <a:pPr algn="ctr"/>
            <a:r>
              <a:rPr lang="nl-NL" dirty="0">
                <a:solidFill>
                  <a:schemeClr val="accent6"/>
                </a:solidFill>
              </a:rPr>
              <a:t>Syllogismen</a:t>
            </a:r>
          </a:p>
        </p:txBody>
      </p:sp>
      <p:sp>
        <p:nvSpPr>
          <p:cNvPr id="8" name="Rechthoek 7">
            <a:extLst>
              <a:ext uri="{FF2B5EF4-FFF2-40B4-BE49-F238E27FC236}">
                <a16:creationId xmlns:a16="http://schemas.microsoft.com/office/drawing/2014/main" id="{F1E8EA3C-0265-4358-A79F-C23714739A87}"/>
              </a:ext>
            </a:extLst>
          </p:cNvPr>
          <p:cNvSpPr/>
          <p:nvPr/>
        </p:nvSpPr>
        <p:spPr bwMode="auto">
          <a:xfrm>
            <a:off x="212634" y="1814333"/>
            <a:ext cx="8688966" cy="4365779"/>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2400" dirty="0">
                <a:solidFill>
                  <a:schemeClr val="accent6"/>
                </a:solidFill>
              </a:rPr>
              <a:t>Voorbeeld syllogisme:</a:t>
            </a:r>
          </a:p>
          <a:p>
            <a:pPr algn="ctr"/>
            <a:endParaRPr lang="nl-NL" sz="2400" i="1" dirty="0">
              <a:solidFill>
                <a:schemeClr val="accent6"/>
              </a:solidFill>
            </a:endParaRPr>
          </a:p>
          <a:p>
            <a:pPr algn="ctr"/>
            <a:r>
              <a:rPr lang="nl-NL" sz="2400" i="1" dirty="0">
                <a:solidFill>
                  <a:schemeClr val="accent6"/>
                </a:solidFill>
              </a:rPr>
              <a:t>Stelling 1: Sommige rare mensen zijn docenten. </a:t>
            </a:r>
          </a:p>
          <a:p>
            <a:pPr algn="ctr"/>
            <a:r>
              <a:rPr lang="nl-NL" sz="2400" i="1" dirty="0">
                <a:solidFill>
                  <a:schemeClr val="accent6"/>
                </a:solidFill>
              </a:rPr>
              <a:t>Stelling 2: Alle informatici zijn rare mensen.</a:t>
            </a:r>
          </a:p>
          <a:p>
            <a:pPr algn="ctr"/>
            <a:endParaRPr lang="nl-NL" sz="2400" i="1" dirty="0">
              <a:solidFill>
                <a:schemeClr val="accent6"/>
              </a:solidFill>
            </a:endParaRPr>
          </a:p>
          <a:p>
            <a:pPr algn="ctr"/>
            <a:r>
              <a:rPr lang="nl-NL" sz="2400" i="1" dirty="0">
                <a:solidFill>
                  <a:schemeClr val="accent6"/>
                </a:solidFill>
              </a:rPr>
              <a:t>Welk van onderstaande conclusies is/zijn correct?</a:t>
            </a:r>
          </a:p>
          <a:p>
            <a:pPr algn="ctr"/>
            <a:r>
              <a:rPr lang="nl-NL" sz="2400" i="1" dirty="0">
                <a:solidFill>
                  <a:schemeClr val="accent6"/>
                </a:solidFill>
              </a:rPr>
              <a:t>A. Alle rare mensen zijn docenten.</a:t>
            </a:r>
          </a:p>
          <a:p>
            <a:pPr algn="ctr"/>
            <a:r>
              <a:rPr lang="nl-NL" sz="2400" i="1" dirty="0">
                <a:solidFill>
                  <a:schemeClr val="accent6"/>
                </a:solidFill>
              </a:rPr>
              <a:t>B. Iedere docent die informaticus is, is een raar mens.</a:t>
            </a:r>
          </a:p>
          <a:p>
            <a:pPr algn="ctr"/>
            <a:r>
              <a:rPr lang="nl-NL" sz="2400" i="1" dirty="0">
                <a:solidFill>
                  <a:schemeClr val="accent6"/>
                </a:solidFill>
              </a:rPr>
              <a:t>C. Er zijn mogelijk docenten die geen rare mensen zijn.</a:t>
            </a:r>
          </a:p>
        </p:txBody>
      </p:sp>
    </p:spTree>
    <p:extLst>
      <p:ext uri="{BB962C8B-B14F-4D97-AF65-F5344CB8AC3E}">
        <p14:creationId xmlns:p14="http://schemas.microsoft.com/office/powerpoint/2010/main" val="49884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fade">
                                      <p:cBhvr>
                                        <p:cTn id="11" dur="1000"/>
                                        <p:tgtEl>
                                          <p:spTgt spid="8">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1000"/>
                                        <p:tgtEl>
                                          <p:spTgt spid="8">
                                            <p:txEl>
                                              <p:pRg st="5" end="5"/>
                                            </p:txEl>
                                          </p:spTgt>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1000"/>
                                        <p:tgtEl>
                                          <p:spTgt spid="8">
                                            <p:txEl>
                                              <p:pRg st="6" end="6"/>
                                            </p:txEl>
                                          </p:spTgt>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1000"/>
                                        <p:tgtEl>
                                          <p:spTgt spid="8">
                                            <p:txEl>
                                              <p:pRg st="7" end="7"/>
                                            </p:txEl>
                                          </p:spTgt>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lumMod val="20000"/>
                    <a:lumOff val="80000"/>
                  </a:schemeClr>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solidFill>
              </a:rPr>
              <a:t>Verzamelingenleer</a:t>
            </a:r>
          </a:p>
        </p:txBody>
      </p:sp>
      <p:pic>
        <p:nvPicPr>
          <p:cNvPr id="25602" name="Picture 2" descr="Afbeeldingsresultaat voor venn diagram">
            <a:extLst>
              <a:ext uri="{FF2B5EF4-FFF2-40B4-BE49-F238E27FC236}">
                <a16:creationId xmlns:a16="http://schemas.microsoft.com/office/drawing/2014/main" id="{BD4F08F1-32DE-4222-B872-82BDE582C0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3" y="4221088"/>
            <a:ext cx="1786181" cy="163149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2E1010A8-7997-4197-A44A-F4F5AAF74A41}"/>
              </a:ext>
            </a:extLst>
          </p:cNvPr>
          <p:cNvSpPr/>
          <p:nvPr/>
        </p:nvSpPr>
        <p:spPr>
          <a:xfrm>
            <a:off x="6046145" y="5949280"/>
            <a:ext cx="2870338" cy="461665"/>
          </a:xfrm>
          <a:prstGeom prst="rect">
            <a:avLst/>
          </a:prstGeom>
        </p:spPr>
        <p:txBody>
          <a:bodyPr wrap="none">
            <a:spAutoFit/>
          </a:bodyPr>
          <a:lstStyle/>
          <a:p>
            <a:r>
              <a:rPr lang="nl-NL" sz="2400" dirty="0" err="1">
                <a:solidFill>
                  <a:schemeClr val="accent6"/>
                </a:solidFill>
              </a:rPr>
              <a:t>Venn</a:t>
            </a:r>
            <a:r>
              <a:rPr lang="nl-NL" sz="2400" dirty="0">
                <a:solidFill>
                  <a:schemeClr val="accent6"/>
                </a:solidFill>
              </a:rPr>
              <a:t> Diagrammen</a:t>
            </a:r>
            <a:endParaRPr lang="nl-NL" sz="2400" dirty="0"/>
          </a:p>
        </p:txBody>
      </p:sp>
      <p:sp>
        <p:nvSpPr>
          <p:cNvPr id="7" name="Rechthoek 6">
            <a:extLst>
              <a:ext uri="{FF2B5EF4-FFF2-40B4-BE49-F238E27FC236}">
                <a16:creationId xmlns:a16="http://schemas.microsoft.com/office/drawing/2014/main" id="{C9495479-CCBB-4B8B-A771-42DD31238E9A}"/>
              </a:ext>
            </a:extLst>
          </p:cNvPr>
          <p:cNvSpPr/>
          <p:nvPr/>
        </p:nvSpPr>
        <p:spPr bwMode="auto">
          <a:xfrm rot="20159015">
            <a:off x="6155774" y="3140136"/>
            <a:ext cx="2847186" cy="1144331"/>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dirty="0">
                <a:solidFill>
                  <a:schemeClr val="accent6"/>
                </a:solidFill>
              </a:rPr>
              <a:t>Plusmateriaal:</a:t>
            </a:r>
          </a:p>
          <a:p>
            <a:pPr algn="ctr"/>
            <a:r>
              <a:rPr lang="nl-NL" dirty="0">
                <a:solidFill>
                  <a:schemeClr val="accent6"/>
                </a:solidFill>
              </a:rPr>
              <a:t>Syllogismen</a:t>
            </a:r>
          </a:p>
        </p:txBody>
      </p:sp>
      <p:sp>
        <p:nvSpPr>
          <p:cNvPr id="8" name="Rechthoek 7">
            <a:extLst>
              <a:ext uri="{FF2B5EF4-FFF2-40B4-BE49-F238E27FC236}">
                <a16:creationId xmlns:a16="http://schemas.microsoft.com/office/drawing/2014/main" id="{F1E8EA3C-0265-4358-A79F-C23714739A87}"/>
              </a:ext>
            </a:extLst>
          </p:cNvPr>
          <p:cNvSpPr/>
          <p:nvPr/>
        </p:nvSpPr>
        <p:spPr bwMode="auto">
          <a:xfrm>
            <a:off x="212634" y="1814333"/>
            <a:ext cx="8688966" cy="4365779"/>
          </a:xfrm>
          <a:prstGeom prst="rect">
            <a:avLst/>
          </a:prstGeom>
          <a:solidFill>
            <a:schemeClr val="bg1"/>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2400" dirty="0">
                <a:solidFill>
                  <a:schemeClr val="accent6"/>
                </a:solidFill>
              </a:rPr>
              <a:t>Voorbeeld syllogisme:</a:t>
            </a:r>
          </a:p>
          <a:p>
            <a:pPr algn="ctr"/>
            <a:endParaRPr lang="nl-NL" sz="2400" i="1" dirty="0">
              <a:solidFill>
                <a:schemeClr val="accent6"/>
              </a:solidFill>
            </a:endParaRPr>
          </a:p>
          <a:p>
            <a:pPr algn="ctr"/>
            <a:r>
              <a:rPr lang="nl-NL" sz="2400" i="1" dirty="0">
                <a:solidFill>
                  <a:schemeClr val="accent6"/>
                </a:solidFill>
              </a:rPr>
              <a:t>Stelling 1: Sommige rare mensen zijn docenten. </a:t>
            </a:r>
          </a:p>
          <a:p>
            <a:pPr algn="ctr"/>
            <a:r>
              <a:rPr lang="nl-NL" sz="2400" i="1" dirty="0">
                <a:solidFill>
                  <a:schemeClr val="accent6"/>
                </a:solidFill>
              </a:rPr>
              <a:t>Stelling 2: Alle informatici zijn rare mensen.</a:t>
            </a:r>
          </a:p>
          <a:p>
            <a:pPr algn="ctr"/>
            <a:endParaRPr lang="nl-NL" sz="2400" i="1" dirty="0">
              <a:solidFill>
                <a:schemeClr val="accent6"/>
              </a:solidFill>
            </a:endParaRPr>
          </a:p>
          <a:p>
            <a:pPr algn="ctr"/>
            <a:r>
              <a:rPr lang="nl-NL" sz="2400" i="1" dirty="0">
                <a:solidFill>
                  <a:schemeClr val="accent6"/>
                </a:solidFill>
              </a:rPr>
              <a:t>Welk van onderstaande conclusies is/zijn correct?</a:t>
            </a:r>
          </a:p>
          <a:p>
            <a:pPr algn="ctr"/>
            <a:r>
              <a:rPr lang="nl-NL" sz="2400" i="1" dirty="0">
                <a:solidFill>
                  <a:schemeClr val="accent6"/>
                </a:solidFill>
              </a:rPr>
              <a:t>A. Alle rare mensen zijn docenten.</a:t>
            </a:r>
          </a:p>
          <a:p>
            <a:pPr algn="ctr"/>
            <a:r>
              <a:rPr lang="nl-NL" sz="2400" i="1" dirty="0">
                <a:solidFill>
                  <a:schemeClr val="accent6"/>
                </a:solidFill>
              </a:rPr>
              <a:t>B. Iedere docent die informaticus is, is een raar mens.</a:t>
            </a:r>
          </a:p>
          <a:p>
            <a:pPr algn="ctr"/>
            <a:r>
              <a:rPr lang="nl-NL" sz="2400" i="1" dirty="0">
                <a:solidFill>
                  <a:schemeClr val="accent6"/>
                </a:solidFill>
              </a:rPr>
              <a:t>C. Er zijn mogelijk docenten die geen rare mensen zijn.</a:t>
            </a:r>
          </a:p>
        </p:txBody>
      </p:sp>
      <p:sp>
        <p:nvSpPr>
          <p:cNvPr id="11" name="Rechthoek 10">
            <a:extLst>
              <a:ext uri="{FF2B5EF4-FFF2-40B4-BE49-F238E27FC236}">
                <a16:creationId xmlns:a16="http://schemas.microsoft.com/office/drawing/2014/main" id="{9E05707C-D4F3-45A0-92AD-B79BE14E232C}"/>
              </a:ext>
            </a:extLst>
          </p:cNvPr>
          <p:cNvSpPr/>
          <p:nvPr/>
        </p:nvSpPr>
        <p:spPr bwMode="auto">
          <a:xfrm>
            <a:off x="-1" y="1310839"/>
            <a:ext cx="2690813" cy="11162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
        <p:nvSpPr>
          <p:cNvPr id="2" name="Ovaal 1">
            <a:extLst>
              <a:ext uri="{FF2B5EF4-FFF2-40B4-BE49-F238E27FC236}">
                <a16:creationId xmlns:a16="http://schemas.microsoft.com/office/drawing/2014/main" id="{6C497ADD-2137-4FB0-ABD7-8FA70927C654}"/>
              </a:ext>
            </a:extLst>
          </p:cNvPr>
          <p:cNvSpPr/>
          <p:nvPr/>
        </p:nvSpPr>
        <p:spPr bwMode="auto">
          <a:xfrm>
            <a:off x="100589" y="1196751"/>
            <a:ext cx="1781961" cy="1656185"/>
          </a:xfrm>
          <a:prstGeom prst="ellipse">
            <a:avLst/>
          </a:prstGeom>
          <a:solidFill>
            <a:srgbClr val="FF0000">
              <a:alpha val="50000"/>
            </a:srgbClr>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
        <p:nvSpPr>
          <p:cNvPr id="9" name="Ovaal 8">
            <a:extLst>
              <a:ext uri="{FF2B5EF4-FFF2-40B4-BE49-F238E27FC236}">
                <a16:creationId xmlns:a16="http://schemas.microsoft.com/office/drawing/2014/main" id="{82851562-DB4A-4F1B-90E4-08F5C6D4C663}"/>
              </a:ext>
            </a:extLst>
          </p:cNvPr>
          <p:cNvSpPr/>
          <p:nvPr/>
        </p:nvSpPr>
        <p:spPr bwMode="auto">
          <a:xfrm>
            <a:off x="1327430" y="1080006"/>
            <a:ext cx="1363382" cy="1233033"/>
          </a:xfrm>
          <a:prstGeom prst="ellipse">
            <a:avLst/>
          </a:prstGeom>
          <a:solidFill>
            <a:srgbClr val="00B050">
              <a:tint val="66000"/>
              <a:satMod val="160000"/>
              <a:alpha val="50000"/>
            </a:srgbClr>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dirty="0">
              <a:ln>
                <a:noFill/>
              </a:ln>
              <a:solidFill>
                <a:schemeClr val="bg1"/>
              </a:solidFill>
              <a:effectLst/>
              <a:latin typeface="Arial" charset="0"/>
              <a:ea typeface="ヒラギノ角ゴ Pro W3" pitchFamily="1" charset="-128"/>
            </a:endParaRPr>
          </a:p>
        </p:txBody>
      </p:sp>
      <p:sp>
        <p:nvSpPr>
          <p:cNvPr id="10" name="Ovaal 9">
            <a:extLst>
              <a:ext uri="{FF2B5EF4-FFF2-40B4-BE49-F238E27FC236}">
                <a16:creationId xmlns:a16="http://schemas.microsoft.com/office/drawing/2014/main" id="{CD8C46BE-61EA-417A-8670-AD3EA519A4C0}"/>
              </a:ext>
            </a:extLst>
          </p:cNvPr>
          <p:cNvSpPr/>
          <p:nvPr/>
        </p:nvSpPr>
        <p:spPr bwMode="auto">
          <a:xfrm>
            <a:off x="752362" y="1460954"/>
            <a:ext cx="969483" cy="887926"/>
          </a:xfrm>
          <a:prstGeom prst="ellipse">
            <a:avLst/>
          </a:prstGeom>
          <a:solidFill>
            <a:srgbClr val="FFFF00">
              <a:alpha val="50000"/>
            </a:srgbClr>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200" b="1" i="0" u="none" strike="noStrike" cap="none" normalizeH="0" baseline="0" dirty="0">
              <a:ln>
                <a:noFill/>
              </a:ln>
              <a:solidFill>
                <a:schemeClr val="accent6"/>
              </a:solidFill>
              <a:effectLst/>
              <a:latin typeface="Lucida Sans" panose="020B0602030504020204" pitchFamily="34" charset="0"/>
              <a:ea typeface="ヒラギノ角ゴ Pro W3" pitchFamily="1" charset="-128"/>
            </a:endParaRPr>
          </a:p>
        </p:txBody>
      </p:sp>
      <p:sp>
        <p:nvSpPr>
          <p:cNvPr id="14" name="Rechthoek 13">
            <a:extLst>
              <a:ext uri="{FF2B5EF4-FFF2-40B4-BE49-F238E27FC236}">
                <a16:creationId xmlns:a16="http://schemas.microsoft.com/office/drawing/2014/main" id="{2CFEE0F9-49E2-486F-90F2-70B0251FBCC0}"/>
              </a:ext>
            </a:extLst>
          </p:cNvPr>
          <p:cNvSpPr/>
          <p:nvPr/>
        </p:nvSpPr>
        <p:spPr>
          <a:xfrm>
            <a:off x="721006" y="1753446"/>
            <a:ext cx="1050288" cy="276999"/>
          </a:xfrm>
          <a:prstGeom prst="rect">
            <a:avLst/>
          </a:prstGeom>
        </p:spPr>
        <p:txBody>
          <a:bodyPr wrap="none">
            <a:spAutoFit/>
          </a:bodyPr>
          <a:lstStyle/>
          <a:p>
            <a:r>
              <a:rPr lang="nl-NL" sz="1200" dirty="0">
                <a:solidFill>
                  <a:schemeClr val="accent6"/>
                </a:solidFill>
                <a:latin typeface="Lucida Sans" panose="020B0602030504020204" pitchFamily="34" charset="0"/>
                <a:ea typeface="ヒラギノ角ゴ Pro W3" pitchFamily="1" charset="-128"/>
              </a:rPr>
              <a:t>informatici</a:t>
            </a:r>
            <a:endParaRPr lang="nl-NL" sz="1200" dirty="0"/>
          </a:p>
        </p:txBody>
      </p:sp>
      <p:sp>
        <p:nvSpPr>
          <p:cNvPr id="16" name="Rechthoek 15">
            <a:extLst>
              <a:ext uri="{FF2B5EF4-FFF2-40B4-BE49-F238E27FC236}">
                <a16:creationId xmlns:a16="http://schemas.microsoft.com/office/drawing/2014/main" id="{C61D5DB0-CAC1-4C67-8740-80D15638FEC9}"/>
              </a:ext>
            </a:extLst>
          </p:cNvPr>
          <p:cNvSpPr/>
          <p:nvPr/>
        </p:nvSpPr>
        <p:spPr>
          <a:xfrm>
            <a:off x="385102" y="2364373"/>
            <a:ext cx="1172116" cy="276999"/>
          </a:xfrm>
          <a:prstGeom prst="rect">
            <a:avLst/>
          </a:prstGeom>
        </p:spPr>
        <p:txBody>
          <a:bodyPr wrap="none">
            <a:spAutoFit/>
          </a:bodyPr>
          <a:lstStyle/>
          <a:p>
            <a:r>
              <a:rPr lang="nl-NL" sz="1200" dirty="0">
                <a:solidFill>
                  <a:schemeClr val="accent6"/>
                </a:solidFill>
                <a:latin typeface="Lucida Sans" panose="020B0602030504020204" pitchFamily="34" charset="0"/>
                <a:ea typeface="ヒラギノ角ゴ Pro W3" pitchFamily="1" charset="-128"/>
              </a:rPr>
              <a:t>rare mensen</a:t>
            </a:r>
            <a:endParaRPr lang="nl-NL" sz="1200" dirty="0"/>
          </a:p>
        </p:txBody>
      </p:sp>
      <p:sp>
        <p:nvSpPr>
          <p:cNvPr id="17" name="Rechthoek 16">
            <a:extLst>
              <a:ext uri="{FF2B5EF4-FFF2-40B4-BE49-F238E27FC236}">
                <a16:creationId xmlns:a16="http://schemas.microsoft.com/office/drawing/2014/main" id="{2CD05646-5DB5-433A-8411-AEE64D55729A}"/>
              </a:ext>
            </a:extLst>
          </p:cNvPr>
          <p:cNvSpPr/>
          <p:nvPr/>
        </p:nvSpPr>
        <p:spPr>
          <a:xfrm>
            <a:off x="1753201" y="1400701"/>
            <a:ext cx="910827" cy="276999"/>
          </a:xfrm>
          <a:prstGeom prst="rect">
            <a:avLst/>
          </a:prstGeom>
        </p:spPr>
        <p:txBody>
          <a:bodyPr wrap="none">
            <a:spAutoFit/>
          </a:bodyPr>
          <a:lstStyle/>
          <a:p>
            <a:r>
              <a:rPr lang="nl-NL" sz="1200" dirty="0">
                <a:solidFill>
                  <a:schemeClr val="accent6"/>
                </a:solidFill>
                <a:latin typeface="Lucida Sans" panose="020B0602030504020204" pitchFamily="34" charset="0"/>
                <a:ea typeface="ヒラギノ角ゴ Pro W3" pitchFamily="1" charset="-128"/>
              </a:rPr>
              <a:t>docenten</a:t>
            </a:r>
            <a:endParaRPr lang="nl-NL" sz="1200" dirty="0"/>
          </a:p>
        </p:txBody>
      </p:sp>
    </p:spTree>
    <p:extLst>
      <p:ext uri="{BB962C8B-B14F-4D97-AF65-F5344CB8AC3E}">
        <p14:creationId xmlns:p14="http://schemas.microsoft.com/office/powerpoint/2010/main" val="182288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9" grpId="0" animBg="1"/>
      <p:bldP spid="10" grpId="0" animBg="1"/>
      <p:bldP spid="14"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question ">
            <a:extLst>
              <a:ext uri="{FF2B5EF4-FFF2-40B4-BE49-F238E27FC236}">
                <a16:creationId xmlns:a16="http://schemas.microsoft.com/office/drawing/2014/main" id="{07D2EE8E-85F5-4DDE-B77D-F20C868A78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2133600"/>
            <a:ext cx="3384550"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http://michelini.altervista.org/wp-content/uploads/2016/01/a-story-about-the-end-of-storytelling-inbound-2014-35-638-360x359.jpg">
            <a:extLst>
              <a:ext uri="{FF2B5EF4-FFF2-40B4-BE49-F238E27FC236}">
                <a16:creationId xmlns:a16="http://schemas.microsoft.com/office/drawing/2014/main" id="{E050CDEC-F44F-4194-95B1-13CFDE3EB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455" y="4365104"/>
            <a:ext cx="209404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8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8" presetClass="emph" presetSubtype="0" repeatCount="indefinite" fill="hold" nodeType="withEffect">
                                  <p:stCondLst>
                                    <p:cond delay="0"/>
                                  </p:stCondLst>
                                  <p:childTnLst>
                                    <p:animRot by="21600000">
                                      <p:cBhvr>
                                        <p:cTn id="9"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75D2846-577D-45EE-A010-4F078D60F538}"/>
              </a:ext>
            </a:extLst>
          </p:cNvPr>
          <p:cNvSpPr txBox="1"/>
          <p:nvPr/>
        </p:nvSpPr>
        <p:spPr>
          <a:xfrm>
            <a:off x="0" y="2060848"/>
            <a:ext cx="9144000" cy="2862322"/>
          </a:xfrm>
          <a:prstGeom prst="rect">
            <a:avLst/>
          </a:prstGeom>
          <a:noFill/>
        </p:spPr>
        <p:txBody>
          <a:bodyPr wrap="square" rtlCol="0">
            <a:spAutoFit/>
          </a:bodyPr>
          <a:lstStyle/>
          <a:p>
            <a:pPr algn="ctr">
              <a:spcBef>
                <a:spcPts val="1200"/>
              </a:spcBef>
            </a:pPr>
            <a:r>
              <a:rPr lang="nl-NL" dirty="0">
                <a:solidFill>
                  <a:schemeClr val="accent6"/>
                </a:solidFill>
              </a:rPr>
              <a:t>Logica</a:t>
            </a: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r>
              <a:rPr lang="nl-NL" dirty="0">
                <a:solidFill>
                  <a:schemeClr val="accent6"/>
                </a:solidFill>
              </a:rPr>
              <a:t>Kwaliteit van digitale oplossingen</a:t>
            </a:r>
          </a:p>
        </p:txBody>
      </p:sp>
      <p:pic>
        <p:nvPicPr>
          <p:cNvPr id="3" name="Afbeelding 2">
            <a:extLst>
              <a:ext uri="{FF2B5EF4-FFF2-40B4-BE49-F238E27FC236}">
                <a16:creationId xmlns:a16="http://schemas.microsoft.com/office/drawing/2014/main" id="{B40DFCD6-0D36-42A7-A73F-01D640B0CB3B}"/>
              </a:ext>
            </a:extLst>
          </p:cNvPr>
          <p:cNvPicPr>
            <a:picLocks noChangeAspect="1"/>
          </p:cNvPicPr>
          <p:nvPr/>
        </p:nvPicPr>
        <p:blipFill>
          <a:blip r:embed="rId3"/>
          <a:stretch>
            <a:fillRect/>
          </a:stretch>
        </p:blipFill>
        <p:spPr>
          <a:xfrm>
            <a:off x="244122" y="2060848"/>
            <a:ext cx="3085994" cy="1545498"/>
          </a:xfrm>
          <a:prstGeom prst="rect">
            <a:avLst/>
          </a:prstGeom>
        </p:spPr>
      </p:pic>
      <p:sp>
        <p:nvSpPr>
          <p:cNvPr id="11" name="Pijl: rechts 10">
            <a:extLst>
              <a:ext uri="{FF2B5EF4-FFF2-40B4-BE49-F238E27FC236}">
                <a16:creationId xmlns:a16="http://schemas.microsoft.com/office/drawing/2014/main" id="{F491B47C-AF79-4AE6-B9D3-3C6D151F9B55}"/>
              </a:ext>
            </a:extLst>
          </p:cNvPr>
          <p:cNvSpPr/>
          <p:nvPr/>
        </p:nvSpPr>
        <p:spPr bwMode="auto">
          <a:xfrm>
            <a:off x="4013938" y="3136468"/>
            <a:ext cx="1116124" cy="585063"/>
          </a:xfrm>
          <a:prstGeom prst="rightArrow">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Tree>
    <p:extLst>
      <p:ext uri="{BB962C8B-B14F-4D97-AF65-F5344CB8AC3E}">
        <p14:creationId xmlns:p14="http://schemas.microsoft.com/office/powerpoint/2010/main" val="31028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75D2846-577D-45EE-A010-4F078D60F538}"/>
              </a:ext>
            </a:extLst>
          </p:cNvPr>
          <p:cNvSpPr txBox="1"/>
          <p:nvPr/>
        </p:nvSpPr>
        <p:spPr>
          <a:xfrm>
            <a:off x="0" y="2060848"/>
            <a:ext cx="9144000" cy="2862322"/>
          </a:xfrm>
          <a:prstGeom prst="rect">
            <a:avLst/>
          </a:prstGeom>
          <a:noFill/>
        </p:spPr>
        <p:txBody>
          <a:bodyPr wrap="square" rtlCol="0">
            <a:spAutoFit/>
          </a:bodyPr>
          <a:lstStyle/>
          <a:p>
            <a:pPr algn="ctr">
              <a:spcBef>
                <a:spcPts val="1200"/>
              </a:spcBef>
            </a:pPr>
            <a:r>
              <a:rPr lang="nl-NL" dirty="0">
                <a:solidFill>
                  <a:schemeClr val="accent6"/>
                </a:solidFill>
              </a:rPr>
              <a:t>Logica</a:t>
            </a: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r>
              <a:rPr lang="nl-NL" dirty="0">
                <a:solidFill>
                  <a:schemeClr val="accent6"/>
                </a:solidFill>
              </a:rPr>
              <a:t>Kwaliteit van digitale oplossingen</a:t>
            </a:r>
          </a:p>
        </p:txBody>
      </p:sp>
      <p:pic>
        <p:nvPicPr>
          <p:cNvPr id="6" name="Afbeelding 5">
            <a:extLst>
              <a:ext uri="{FF2B5EF4-FFF2-40B4-BE49-F238E27FC236}">
                <a16:creationId xmlns:a16="http://schemas.microsoft.com/office/drawing/2014/main" id="{C4263F42-D4EC-488D-B892-2CE59D29C2C5}"/>
              </a:ext>
            </a:extLst>
          </p:cNvPr>
          <p:cNvPicPr>
            <a:picLocks noChangeAspect="1"/>
          </p:cNvPicPr>
          <p:nvPr/>
        </p:nvPicPr>
        <p:blipFill>
          <a:blip r:embed="rId3"/>
          <a:stretch>
            <a:fillRect/>
          </a:stretch>
        </p:blipFill>
        <p:spPr>
          <a:xfrm>
            <a:off x="6660232" y="968760"/>
            <a:ext cx="1955368" cy="1998108"/>
          </a:xfrm>
          <a:prstGeom prst="rect">
            <a:avLst/>
          </a:prstGeom>
        </p:spPr>
      </p:pic>
      <p:sp>
        <p:nvSpPr>
          <p:cNvPr id="9" name="Pijl: rechts 8">
            <a:extLst>
              <a:ext uri="{FF2B5EF4-FFF2-40B4-BE49-F238E27FC236}">
                <a16:creationId xmlns:a16="http://schemas.microsoft.com/office/drawing/2014/main" id="{10660AA5-E480-4EA9-A04A-CFE38A87D707}"/>
              </a:ext>
            </a:extLst>
          </p:cNvPr>
          <p:cNvSpPr/>
          <p:nvPr/>
        </p:nvSpPr>
        <p:spPr bwMode="auto">
          <a:xfrm>
            <a:off x="4013938" y="3136468"/>
            <a:ext cx="1116124" cy="585063"/>
          </a:xfrm>
          <a:prstGeom prst="rightArrow">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Tree>
    <p:extLst>
      <p:ext uri="{BB962C8B-B14F-4D97-AF65-F5344CB8AC3E}">
        <p14:creationId xmlns:p14="http://schemas.microsoft.com/office/powerpoint/2010/main" val="13244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75D2846-577D-45EE-A010-4F078D60F538}"/>
              </a:ext>
            </a:extLst>
          </p:cNvPr>
          <p:cNvSpPr txBox="1"/>
          <p:nvPr/>
        </p:nvSpPr>
        <p:spPr>
          <a:xfrm>
            <a:off x="0" y="2060848"/>
            <a:ext cx="9144000" cy="2862322"/>
          </a:xfrm>
          <a:prstGeom prst="rect">
            <a:avLst/>
          </a:prstGeom>
          <a:noFill/>
        </p:spPr>
        <p:txBody>
          <a:bodyPr wrap="square" rtlCol="0">
            <a:spAutoFit/>
          </a:bodyPr>
          <a:lstStyle/>
          <a:p>
            <a:pPr algn="ctr">
              <a:spcBef>
                <a:spcPts val="1200"/>
              </a:spcBef>
            </a:pPr>
            <a:r>
              <a:rPr lang="nl-NL" dirty="0">
                <a:solidFill>
                  <a:schemeClr val="accent6"/>
                </a:solidFill>
              </a:rPr>
              <a:t>Logica</a:t>
            </a: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r>
              <a:rPr lang="nl-NL" dirty="0">
                <a:solidFill>
                  <a:schemeClr val="accent6"/>
                </a:solidFill>
              </a:rPr>
              <a:t>Kwaliteit van digitale oplossingen</a:t>
            </a:r>
          </a:p>
        </p:txBody>
      </p:sp>
      <p:pic>
        <p:nvPicPr>
          <p:cNvPr id="9" name="Picture 2" descr="Gerelateerde afbeelding">
            <a:extLst>
              <a:ext uri="{FF2B5EF4-FFF2-40B4-BE49-F238E27FC236}">
                <a16:creationId xmlns:a16="http://schemas.microsoft.com/office/drawing/2014/main" id="{447AC7A1-8909-4A7B-A730-726D4A8FBF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32" t="33525" r="37203" b="4238"/>
          <a:stretch/>
        </p:blipFill>
        <p:spPr bwMode="auto">
          <a:xfrm>
            <a:off x="179512" y="1585031"/>
            <a:ext cx="3583457" cy="2592288"/>
          </a:xfrm>
          <a:prstGeom prst="rect">
            <a:avLst/>
          </a:prstGeom>
          <a:noFill/>
          <a:extLst>
            <a:ext uri="{909E8E84-426E-40DD-AFC4-6F175D3DCCD1}">
              <a14:hiddenFill xmlns:a14="http://schemas.microsoft.com/office/drawing/2010/main">
                <a:solidFill>
                  <a:srgbClr val="FFFFFF"/>
                </a:solidFill>
              </a14:hiddenFill>
            </a:ext>
          </a:extLst>
        </p:spPr>
      </p:pic>
      <p:sp>
        <p:nvSpPr>
          <p:cNvPr id="11" name="Pijl: rechts 10">
            <a:extLst>
              <a:ext uri="{FF2B5EF4-FFF2-40B4-BE49-F238E27FC236}">
                <a16:creationId xmlns:a16="http://schemas.microsoft.com/office/drawing/2014/main" id="{765A3AD1-0955-4597-B4A5-FF38C1022609}"/>
              </a:ext>
            </a:extLst>
          </p:cNvPr>
          <p:cNvSpPr/>
          <p:nvPr/>
        </p:nvSpPr>
        <p:spPr bwMode="auto">
          <a:xfrm>
            <a:off x="4013938" y="3136468"/>
            <a:ext cx="1116124" cy="585063"/>
          </a:xfrm>
          <a:prstGeom prst="rightArrow">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Tree>
    <p:extLst>
      <p:ext uri="{BB962C8B-B14F-4D97-AF65-F5344CB8AC3E}">
        <p14:creationId xmlns:p14="http://schemas.microsoft.com/office/powerpoint/2010/main" val="947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75D2846-577D-45EE-A010-4F078D60F538}"/>
              </a:ext>
            </a:extLst>
          </p:cNvPr>
          <p:cNvSpPr txBox="1"/>
          <p:nvPr/>
        </p:nvSpPr>
        <p:spPr>
          <a:xfrm>
            <a:off x="0" y="2060848"/>
            <a:ext cx="9144000" cy="2862322"/>
          </a:xfrm>
          <a:prstGeom prst="rect">
            <a:avLst/>
          </a:prstGeom>
          <a:noFill/>
        </p:spPr>
        <p:txBody>
          <a:bodyPr wrap="square" rtlCol="0">
            <a:spAutoFit/>
          </a:bodyPr>
          <a:lstStyle/>
          <a:p>
            <a:pPr algn="ctr">
              <a:spcBef>
                <a:spcPts val="1200"/>
              </a:spcBef>
            </a:pPr>
            <a:r>
              <a:rPr lang="nl-NL" dirty="0">
                <a:solidFill>
                  <a:schemeClr val="accent6"/>
                </a:solidFill>
              </a:rPr>
              <a:t>Logica</a:t>
            </a: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endParaRPr lang="nl-NL" dirty="0">
              <a:solidFill>
                <a:schemeClr val="accent6"/>
              </a:solidFill>
            </a:endParaRPr>
          </a:p>
          <a:p>
            <a:pPr algn="ctr">
              <a:spcBef>
                <a:spcPts val="1200"/>
              </a:spcBef>
            </a:pPr>
            <a:r>
              <a:rPr lang="nl-NL" dirty="0">
                <a:solidFill>
                  <a:schemeClr val="accent6"/>
                </a:solidFill>
              </a:rPr>
              <a:t>Kwaliteit van digitale oplossingen</a:t>
            </a:r>
          </a:p>
        </p:txBody>
      </p:sp>
      <p:sp>
        <p:nvSpPr>
          <p:cNvPr id="11" name="Pijl: rechts 10">
            <a:extLst>
              <a:ext uri="{FF2B5EF4-FFF2-40B4-BE49-F238E27FC236}">
                <a16:creationId xmlns:a16="http://schemas.microsoft.com/office/drawing/2014/main" id="{765A3AD1-0955-4597-B4A5-FF38C1022609}"/>
              </a:ext>
            </a:extLst>
          </p:cNvPr>
          <p:cNvSpPr/>
          <p:nvPr/>
        </p:nvSpPr>
        <p:spPr bwMode="auto">
          <a:xfrm>
            <a:off x="4013938" y="3136468"/>
            <a:ext cx="1116124" cy="585063"/>
          </a:xfrm>
          <a:prstGeom prst="rightArrow">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sp>
        <p:nvSpPr>
          <p:cNvPr id="3" name="Rechthoek 2">
            <a:extLst>
              <a:ext uri="{FF2B5EF4-FFF2-40B4-BE49-F238E27FC236}">
                <a16:creationId xmlns:a16="http://schemas.microsoft.com/office/drawing/2014/main" id="{92303404-5194-4AD2-9107-F539F66CA779}"/>
              </a:ext>
            </a:extLst>
          </p:cNvPr>
          <p:cNvSpPr/>
          <p:nvPr/>
        </p:nvSpPr>
        <p:spPr bwMode="auto">
          <a:xfrm>
            <a:off x="0" y="1052736"/>
            <a:ext cx="9144000" cy="53285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800" b="1" i="0" u="none" strike="noStrike" cap="none" normalizeH="0" baseline="0">
              <a:ln>
                <a:noFill/>
              </a:ln>
              <a:solidFill>
                <a:schemeClr val="bg1"/>
              </a:solidFill>
              <a:effectLst/>
              <a:latin typeface="Arial" charset="0"/>
              <a:ea typeface="ヒラギノ角ゴ Pro W3" pitchFamily="1" charset="-128"/>
            </a:endParaRPr>
          </a:p>
        </p:txBody>
      </p:sp>
      <p:pic>
        <p:nvPicPr>
          <p:cNvPr id="6" name="Afbeelding 5">
            <a:extLst>
              <a:ext uri="{FF2B5EF4-FFF2-40B4-BE49-F238E27FC236}">
                <a16:creationId xmlns:a16="http://schemas.microsoft.com/office/drawing/2014/main" id="{5A09F601-9F08-4E61-ADAA-E0906F2DEA1A}"/>
              </a:ext>
            </a:extLst>
          </p:cNvPr>
          <p:cNvPicPr>
            <a:picLocks noChangeAspect="1"/>
          </p:cNvPicPr>
          <p:nvPr/>
        </p:nvPicPr>
        <p:blipFill>
          <a:blip r:embed="rId3"/>
          <a:stretch>
            <a:fillRect/>
          </a:stretch>
        </p:blipFill>
        <p:spPr>
          <a:xfrm>
            <a:off x="85275" y="764704"/>
            <a:ext cx="5875049" cy="3616275"/>
          </a:xfrm>
          <a:prstGeom prst="rect">
            <a:avLst/>
          </a:prstGeom>
        </p:spPr>
      </p:pic>
      <p:pic>
        <p:nvPicPr>
          <p:cNvPr id="7" name="Afbeelding 6">
            <a:extLst>
              <a:ext uri="{FF2B5EF4-FFF2-40B4-BE49-F238E27FC236}">
                <a16:creationId xmlns:a16="http://schemas.microsoft.com/office/drawing/2014/main" id="{CCFA30D8-6238-4405-B9BA-EA32E0FB3E89}"/>
              </a:ext>
            </a:extLst>
          </p:cNvPr>
          <p:cNvPicPr>
            <a:picLocks noChangeAspect="1"/>
          </p:cNvPicPr>
          <p:nvPr/>
        </p:nvPicPr>
        <p:blipFill>
          <a:blip r:embed="rId4"/>
          <a:stretch>
            <a:fillRect/>
          </a:stretch>
        </p:blipFill>
        <p:spPr>
          <a:xfrm>
            <a:off x="4966808" y="3774865"/>
            <a:ext cx="2448272" cy="2651710"/>
          </a:xfrm>
          <a:prstGeom prst="rect">
            <a:avLst/>
          </a:prstGeom>
        </p:spPr>
      </p:pic>
      <p:pic>
        <p:nvPicPr>
          <p:cNvPr id="10" name="Picture 6" descr="Afbeeldingsresultaat voor saying thinking balloon">
            <a:extLst>
              <a:ext uri="{FF2B5EF4-FFF2-40B4-BE49-F238E27FC236}">
                <a16:creationId xmlns:a16="http://schemas.microsoft.com/office/drawing/2014/main" id="{587CAFB3-826B-4790-B400-ECC88B53E1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63800" y="1834581"/>
            <a:ext cx="1810783" cy="2242491"/>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5B905EE-40D8-4319-A274-27F957C79A93}"/>
              </a:ext>
            </a:extLst>
          </p:cNvPr>
          <p:cNvPicPr>
            <a:picLocks noChangeAspect="1"/>
          </p:cNvPicPr>
          <p:nvPr/>
        </p:nvPicPr>
        <p:blipFill rotWithShape="1">
          <a:blip r:embed="rId6"/>
          <a:srcRect l="10786"/>
          <a:stretch/>
        </p:blipFill>
        <p:spPr>
          <a:xfrm>
            <a:off x="7415080" y="2276872"/>
            <a:ext cx="1406033" cy="1001645"/>
          </a:xfrm>
          <a:prstGeom prst="rect">
            <a:avLst/>
          </a:prstGeom>
        </p:spPr>
      </p:pic>
    </p:spTree>
    <p:extLst>
      <p:ext uri="{BB962C8B-B14F-4D97-AF65-F5344CB8AC3E}">
        <p14:creationId xmlns:p14="http://schemas.microsoft.com/office/powerpoint/2010/main" val="20800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solidFill>
              </a:rPr>
              <a:t>Schakelingen</a:t>
            </a:r>
          </a:p>
          <a:p>
            <a:pPr algn="ctr">
              <a:spcBef>
                <a:spcPts val="1200"/>
              </a:spcBef>
            </a:pPr>
            <a:r>
              <a:rPr lang="nl-NL" dirty="0">
                <a:solidFill>
                  <a:schemeClr val="accent6"/>
                </a:solidFill>
              </a:rPr>
              <a:t>Expressies</a:t>
            </a:r>
          </a:p>
          <a:p>
            <a:pPr algn="ctr">
              <a:spcBef>
                <a:spcPts val="1200"/>
              </a:spcBef>
            </a:pPr>
            <a:r>
              <a:rPr lang="nl-NL" dirty="0">
                <a:solidFill>
                  <a:schemeClr val="accent6"/>
                </a:solidFill>
              </a:rPr>
              <a:t>Redenaties</a:t>
            </a:r>
          </a:p>
          <a:p>
            <a:pPr algn="ctr">
              <a:spcBef>
                <a:spcPts val="1200"/>
              </a:spcBef>
            </a:pPr>
            <a:r>
              <a:rPr lang="nl-NL" dirty="0">
                <a:solidFill>
                  <a:schemeClr val="accent6"/>
                </a:solidFill>
              </a:rPr>
              <a:t>Verzamelingenleer</a:t>
            </a:r>
          </a:p>
        </p:txBody>
      </p:sp>
    </p:spTree>
    <p:extLst>
      <p:ext uri="{BB962C8B-B14F-4D97-AF65-F5344CB8AC3E}">
        <p14:creationId xmlns:p14="http://schemas.microsoft.com/office/powerpoint/2010/main" val="6530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4FBA59-3C0C-46F2-8A8D-2F04062904E1}"/>
              </a:ext>
            </a:extLst>
          </p:cNvPr>
          <p:cNvSpPr txBox="1">
            <a:spLocks noChangeArrowheads="1"/>
          </p:cNvSpPr>
          <p:nvPr/>
        </p:nvSpPr>
        <p:spPr bwMode="auto">
          <a:xfrm>
            <a:off x="2627784" y="0"/>
            <a:ext cx="6516216"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ヒラギノ角ゴ Pro W3" charset="0"/>
              </a:defRPr>
            </a:lvl1pPr>
            <a:lvl2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2800" b="1">
                <a:solidFill>
                  <a:schemeClr val="bg1"/>
                </a:solidFill>
                <a:latin typeface="Arial" charset="0"/>
                <a:ea typeface="ヒラギノ角ゴ Pro W3" pitchFamily="1" charset="-128"/>
              </a:defRPr>
            </a:lvl6pPr>
            <a:lvl7pPr marL="914400" algn="l" rtl="0" fontAlgn="base">
              <a:spcBef>
                <a:spcPct val="0"/>
              </a:spcBef>
              <a:spcAft>
                <a:spcPct val="0"/>
              </a:spcAft>
              <a:defRPr sz="2800" b="1">
                <a:solidFill>
                  <a:schemeClr val="bg1"/>
                </a:solidFill>
                <a:latin typeface="Arial" charset="0"/>
                <a:ea typeface="ヒラギノ角ゴ Pro W3" pitchFamily="1" charset="-128"/>
              </a:defRPr>
            </a:lvl7pPr>
            <a:lvl8pPr marL="1371600" algn="l" rtl="0" fontAlgn="base">
              <a:spcBef>
                <a:spcPct val="0"/>
              </a:spcBef>
              <a:spcAft>
                <a:spcPct val="0"/>
              </a:spcAft>
              <a:defRPr sz="2800" b="1">
                <a:solidFill>
                  <a:schemeClr val="bg1"/>
                </a:solidFill>
                <a:latin typeface="Arial" charset="0"/>
                <a:ea typeface="ヒラギノ角ゴ Pro W3" pitchFamily="1" charset="-128"/>
              </a:defRPr>
            </a:lvl8pPr>
            <a:lvl9pPr marL="1828800" algn="l" rtl="0" fontAlgn="base">
              <a:spcBef>
                <a:spcPct val="0"/>
              </a:spcBef>
              <a:spcAft>
                <a:spcPct val="0"/>
              </a:spcAft>
              <a:defRPr sz="2800" b="1">
                <a:solidFill>
                  <a:schemeClr val="bg1"/>
                </a:solidFill>
                <a:latin typeface="Arial" charset="0"/>
                <a:ea typeface="ヒラギノ角ゴ Pro W3" pitchFamily="1" charset="-128"/>
              </a:defRPr>
            </a:lvl9pPr>
          </a:lstStyle>
          <a:p>
            <a:pPr algn="ctr" eaLnBrk="1" hangingPunct="1"/>
            <a:r>
              <a:rPr lang="nl-NL" altLang="nl-NL" sz="3200" kern="0" dirty="0">
                <a:solidFill>
                  <a:schemeClr val="accent6"/>
                </a:solidFill>
              </a:rPr>
              <a:t>Logica</a:t>
            </a:r>
            <a:endParaRPr lang="en-US" altLang="nl-NL" sz="3200" kern="0" dirty="0">
              <a:solidFill>
                <a:schemeClr val="accent6"/>
              </a:solidFill>
            </a:endParaRPr>
          </a:p>
        </p:txBody>
      </p:sp>
      <p:sp>
        <p:nvSpPr>
          <p:cNvPr id="5" name="Tekstvak 4">
            <a:extLst>
              <a:ext uri="{FF2B5EF4-FFF2-40B4-BE49-F238E27FC236}">
                <a16:creationId xmlns:a16="http://schemas.microsoft.com/office/drawing/2014/main" id="{BCCFB18D-CD0D-40FD-BDF7-25166460A675}"/>
              </a:ext>
            </a:extLst>
          </p:cNvPr>
          <p:cNvSpPr txBox="1"/>
          <p:nvPr/>
        </p:nvSpPr>
        <p:spPr>
          <a:xfrm>
            <a:off x="2901801" y="2348880"/>
            <a:ext cx="3340402" cy="2277547"/>
          </a:xfrm>
          <a:prstGeom prst="rect">
            <a:avLst/>
          </a:prstGeom>
          <a:noFill/>
        </p:spPr>
        <p:txBody>
          <a:bodyPr wrap="none" rtlCol="0">
            <a:spAutoFit/>
          </a:bodyPr>
          <a:lstStyle/>
          <a:p>
            <a:pPr algn="ctr">
              <a:spcBef>
                <a:spcPts val="1200"/>
              </a:spcBef>
            </a:pPr>
            <a:r>
              <a:rPr lang="nl-NL" dirty="0">
                <a:solidFill>
                  <a:schemeClr val="accent6"/>
                </a:solidFill>
              </a:rPr>
              <a:t>Schakelingen</a:t>
            </a:r>
          </a:p>
          <a:p>
            <a:pPr algn="ctr">
              <a:spcBef>
                <a:spcPts val="1200"/>
              </a:spcBef>
            </a:pPr>
            <a:r>
              <a:rPr lang="nl-NL" dirty="0">
                <a:solidFill>
                  <a:schemeClr val="accent6">
                    <a:lumMod val="20000"/>
                    <a:lumOff val="80000"/>
                  </a:schemeClr>
                </a:solidFill>
              </a:rPr>
              <a:t>Expressies</a:t>
            </a:r>
          </a:p>
          <a:p>
            <a:pPr algn="ctr">
              <a:spcBef>
                <a:spcPts val="1200"/>
              </a:spcBef>
            </a:pPr>
            <a:r>
              <a:rPr lang="nl-NL" dirty="0">
                <a:solidFill>
                  <a:schemeClr val="accent6">
                    <a:lumMod val="20000"/>
                    <a:lumOff val="80000"/>
                  </a:schemeClr>
                </a:solidFill>
              </a:rPr>
              <a:t>Redenaties</a:t>
            </a:r>
          </a:p>
          <a:p>
            <a:pPr algn="ctr">
              <a:spcBef>
                <a:spcPts val="1200"/>
              </a:spcBef>
            </a:pPr>
            <a:r>
              <a:rPr lang="nl-NL" dirty="0">
                <a:solidFill>
                  <a:schemeClr val="accent6">
                    <a:lumMod val="20000"/>
                    <a:lumOff val="80000"/>
                  </a:schemeClr>
                </a:solidFill>
              </a:rPr>
              <a:t>Verzamelingenleer</a:t>
            </a:r>
          </a:p>
        </p:txBody>
      </p:sp>
    </p:spTree>
    <p:extLst>
      <p:ext uri="{BB962C8B-B14F-4D97-AF65-F5344CB8AC3E}">
        <p14:creationId xmlns:p14="http://schemas.microsoft.com/office/powerpoint/2010/main" val="424439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3">
  <a:themeElements>
    <a:clrScheme name="Presentatio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3">
      <a:majorFont>
        <a:latin typeface="Arial"/>
        <a:ea typeface="ヒラギノ角ゴ Pro W3"/>
        <a:cs typeface=""/>
      </a:majorFont>
      <a:minorFont>
        <a:latin typeface="Arial"/>
        <a:ea typeface="ヒラギノ角ゴ Pro W3"/>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Arial" charset="0"/>
            <a:ea typeface="ヒラギノ角ゴ Pro W3" pitchFamily="1" charset="-128"/>
          </a:defRPr>
        </a:defPPr>
      </a:lstStyle>
    </a:lnDef>
  </a:objectDefaults>
  <a:extraClrSchemeLst>
    <a:extraClrScheme>
      <a:clrScheme name="Presentatio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20215</TotalTime>
  <Words>1788</Words>
  <Application>Microsoft Office PowerPoint</Application>
  <PresentationFormat>Diavoorstelling (4:3)</PresentationFormat>
  <Paragraphs>427</Paragraphs>
  <Slides>32</Slides>
  <Notes>30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Lucida Sans</vt:lpstr>
      <vt:lpstr>ヒラギノ角ゴ Pro W3</vt:lpstr>
      <vt:lpstr>Presentation3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print print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print print</dc:creator>
  <cp:lastModifiedBy>Mireille Kremer</cp:lastModifiedBy>
  <cp:revision>440</cp:revision>
  <cp:lastPrinted>2018-06-19T12:46:39Z</cp:lastPrinted>
  <dcterms:created xsi:type="dcterms:W3CDTF">2011-11-09T10:17:33Z</dcterms:created>
  <dcterms:modified xsi:type="dcterms:W3CDTF">2019-06-12T20:17:20Z</dcterms:modified>
</cp:coreProperties>
</file>