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308" r:id="rId5"/>
    <p:sldId id="371" r:id="rId6"/>
    <p:sldId id="368" r:id="rId7"/>
    <p:sldId id="293" r:id="rId8"/>
    <p:sldId id="300" r:id="rId9"/>
    <p:sldId id="375" r:id="rId10"/>
    <p:sldId id="370" r:id="rId11"/>
    <p:sldId id="374" r:id="rId12"/>
    <p:sldId id="378" r:id="rId13"/>
    <p:sldId id="303" r:id="rId14"/>
    <p:sldId id="379" r:id="rId15"/>
    <p:sldId id="380" r:id="rId16"/>
    <p:sldId id="381" r:id="rId17"/>
    <p:sldId id="376" r:id="rId18"/>
    <p:sldId id="377" r:id="rId19"/>
    <p:sldId id="382" r:id="rId20"/>
    <p:sldId id="383" r:id="rId21"/>
    <p:sldId id="373" r:id="rId22"/>
    <p:sldId id="384" r:id="rId23"/>
    <p:sldId id="386" r:id="rId24"/>
    <p:sldId id="387" r:id="rId25"/>
    <p:sldId id="366" r:id="rId26"/>
    <p:sldId id="388" r:id="rId27"/>
    <p:sldId id="286"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007D"/>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3" autoAdjust="0"/>
  </p:normalViewPr>
  <p:slideViewPr>
    <p:cSldViewPr snapToGrid="0">
      <p:cViewPr varScale="1">
        <p:scale>
          <a:sx n="79" d="100"/>
          <a:sy n="79" d="100"/>
        </p:scale>
        <p:origin x="1368" y="43"/>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81FE5-15FD-4207-8FE9-DA1267A64CFE}" type="datetimeFigureOut">
              <a:rPr lang="nl-NL" smtClean="0"/>
              <a:t>23-11-2017</a:t>
            </a:fld>
            <a:endParaRPr lang="nl-NL" dirty="0"/>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3AEAC-BA85-4B60-9559-16D3669D6B34}" type="slidenum">
              <a:rPr lang="nl-NL" smtClean="0"/>
              <a:t>‹nr.›</a:t>
            </a:fld>
            <a:endParaRPr lang="nl-NL" dirty="0"/>
          </a:p>
        </p:txBody>
      </p:sp>
    </p:spTree>
    <p:extLst>
      <p:ext uri="{BB962C8B-B14F-4D97-AF65-F5344CB8AC3E}">
        <p14:creationId xmlns:p14="http://schemas.microsoft.com/office/powerpoint/2010/main" val="2885634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C13AEAC-BA85-4B60-9559-16D3669D6B34}" type="slidenum">
              <a:rPr lang="nl-NL" smtClean="0"/>
              <a:t>8</a:t>
            </a:fld>
            <a:endParaRPr lang="nl-NL" dirty="0"/>
          </a:p>
        </p:txBody>
      </p:sp>
    </p:spTree>
    <p:extLst>
      <p:ext uri="{BB962C8B-B14F-4D97-AF65-F5344CB8AC3E}">
        <p14:creationId xmlns:p14="http://schemas.microsoft.com/office/powerpoint/2010/main" val="71187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27" name="Afbeelding 26" descr="sfeer (31 of 42)_b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3868444"/>
          </a:xfrm>
          <a:prstGeom prst="rect">
            <a:avLst/>
          </a:prstGeom>
        </p:spPr>
      </p:pic>
      <p:sp>
        <p:nvSpPr>
          <p:cNvPr id="8" name="Rechthoek 7"/>
          <p:cNvSpPr/>
          <p:nvPr/>
        </p:nvSpPr>
        <p:spPr>
          <a:xfrm>
            <a:off x="0" y="3683002"/>
            <a:ext cx="9144000" cy="3175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solidFill>
                <a:schemeClr val="bg1"/>
              </a:solidFill>
            </a:endParaRPr>
          </a:p>
        </p:txBody>
      </p:sp>
      <p:pic>
        <p:nvPicPr>
          <p:cNvPr id="9" name="Afbeelding 8" descr="SLO_logo_tota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067" y="867807"/>
            <a:ext cx="1289733" cy="7259099"/>
          </a:xfrm>
          <a:prstGeom prst="rect">
            <a:avLst/>
          </a:prstGeom>
        </p:spPr>
      </p:pic>
      <p:sp>
        <p:nvSpPr>
          <p:cNvPr id="2" name="Titel 1"/>
          <p:cNvSpPr>
            <a:spLocks noGrp="1"/>
          </p:cNvSpPr>
          <p:nvPr>
            <p:ph type="ctrTitle"/>
          </p:nvPr>
        </p:nvSpPr>
        <p:spPr>
          <a:xfrm>
            <a:off x="2617789" y="1436535"/>
            <a:ext cx="6314545" cy="2348473"/>
          </a:xfrm>
        </p:spPr>
        <p:txBody>
          <a:bodyPr anchor="t" anchorCtr="0">
            <a:normAutofit/>
          </a:bodyPr>
          <a:lstStyle>
            <a:lvl1pPr algn="l">
              <a:defRPr sz="2400" b="1" i="0">
                <a:latin typeface="Arial"/>
                <a:cs typeface="Arial"/>
              </a:defRPr>
            </a:lvl1pPr>
          </a:lstStyle>
          <a:p>
            <a:r>
              <a:rPr lang="nl-NL" smtClean="0"/>
              <a:t>Klik om de stijl te bewerken</a:t>
            </a:r>
            <a:endParaRPr lang="nl-NL" dirty="0"/>
          </a:p>
        </p:txBody>
      </p:sp>
      <p:sp>
        <p:nvSpPr>
          <p:cNvPr id="3" name="Subtitel 2"/>
          <p:cNvSpPr>
            <a:spLocks noGrp="1"/>
          </p:cNvSpPr>
          <p:nvPr>
            <p:ph type="subTitle" idx="1"/>
          </p:nvPr>
        </p:nvSpPr>
        <p:spPr>
          <a:xfrm>
            <a:off x="2617787" y="4305300"/>
            <a:ext cx="6526212" cy="1217100"/>
          </a:xfrm>
        </p:spPr>
        <p:txBody>
          <a:bodyPr>
            <a:normAutofit/>
          </a:bodyPr>
          <a:lstStyle>
            <a:lvl1pPr marL="0" indent="0" algn="l">
              <a:buNone/>
              <a:defRPr sz="1800" b="1" i="0">
                <a:solidFill>
                  <a:schemeClr val="bg1">
                    <a:lumMod val="65000"/>
                  </a:schemeClr>
                </a:solidFill>
                <a:effectLst/>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4" name="Tijdelijke aanduiding voor datum 3"/>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25E850-D94B-4F5F-9905-D1E276CC6D47}" type="slidenum">
              <a:rPr lang="nl-NL" smtClean="0"/>
              <a:t>‹nr.›</a:t>
            </a:fld>
            <a:endParaRPr lang="nl-NL" dirty="0"/>
          </a:p>
        </p:txBody>
      </p:sp>
      <p:sp>
        <p:nvSpPr>
          <p:cNvPr id="10" name="Rechthoek 9"/>
          <p:cNvSpPr/>
          <p:nvPr/>
        </p:nvSpPr>
        <p:spPr>
          <a:xfrm>
            <a:off x="2617787" y="3683002"/>
            <a:ext cx="6526212" cy="303989"/>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050" dirty="0"/>
          </a:p>
        </p:txBody>
      </p:sp>
      <p:sp>
        <p:nvSpPr>
          <p:cNvPr id="12" name="Rechthoek 11"/>
          <p:cNvSpPr/>
          <p:nvPr/>
        </p:nvSpPr>
        <p:spPr>
          <a:xfrm>
            <a:off x="2439794" y="3658008"/>
            <a:ext cx="5105182" cy="3039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050" dirty="0" smtClean="0"/>
              <a:t>SLO</a:t>
            </a:r>
            <a:r>
              <a:rPr lang="nl-NL" sz="1050" baseline="0" dirty="0" smtClean="0"/>
              <a:t> </a:t>
            </a:r>
            <a:r>
              <a:rPr lang="nl-NL" sz="900" baseline="0" dirty="0" smtClean="0"/>
              <a:t>●</a:t>
            </a:r>
            <a:r>
              <a:rPr lang="nl-NL" sz="1050" baseline="0" dirty="0" smtClean="0"/>
              <a:t> nationaal expertisecentrum leerplanontwikkeling</a:t>
            </a:r>
            <a:endParaRPr lang="nl-NL" sz="1050" dirty="0"/>
          </a:p>
        </p:txBody>
      </p:sp>
    </p:spTree>
    <p:extLst>
      <p:ext uri="{BB962C8B-B14F-4D97-AF65-F5344CB8AC3E}">
        <p14:creationId xmlns:p14="http://schemas.microsoft.com/office/powerpoint/2010/main" val="12769605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25E850-D94B-4F5F-9905-D1E276CC6D47}" type="slidenum">
              <a:rPr lang="nl-NL" smtClean="0"/>
              <a:t>‹nr.›</a:t>
            </a:fld>
            <a:endParaRPr lang="nl-NL" dirty="0"/>
          </a:p>
        </p:txBody>
      </p:sp>
    </p:spTree>
    <p:extLst>
      <p:ext uri="{BB962C8B-B14F-4D97-AF65-F5344CB8AC3E}">
        <p14:creationId xmlns:p14="http://schemas.microsoft.com/office/powerpoint/2010/main" val="1504237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40"/>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40"/>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25E850-D94B-4F5F-9905-D1E276CC6D47}" type="slidenum">
              <a:rPr lang="nl-NL" smtClean="0"/>
              <a:t>‹nr.›</a:t>
            </a:fld>
            <a:endParaRPr lang="nl-NL" dirty="0"/>
          </a:p>
        </p:txBody>
      </p:sp>
    </p:spTree>
    <p:extLst>
      <p:ext uri="{BB962C8B-B14F-4D97-AF65-F5344CB8AC3E}">
        <p14:creationId xmlns:p14="http://schemas.microsoft.com/office/powerpoint/2010/main" val="242741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25E850-D94B-4F5F-9905-D1E276CC6D47}" type="slidenum">
              <a:rPr lang="nl-NL" smtClean="0"/>
              <a:t>‹nr.›</a:t>
            </a:fld>
            <a:endParaRPr lang="nl-NL" dirty="0"/>
          </a:p>
        </p:txBody>
      </p:sp>
    </p:spTree>
    <p:extLst>
      <p:ext uri="{BB962C8B-B14F-4D97-AF65-F5344CB8AC3E}">
        <p14:creationId xmlns:p14="http://schemas.microsoft.com/office/powerpoint/2010/main" val="2962284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6325E850-D94B-4F5F-9905-D1E276CC6D47}" type="slidenum">
              <a:rPr lang="nl-NL" smtClean="0"/>
              <a:t>‹nr.›</a:t>
            </a:fld>
            <a:endParaRPr lang="nl-NL" dirty="0"/>
          </a:p>
        </p:txBody>
      </p:sp>
    </p:spTree>
    <p:extLst>
      <p:ext uri="{BB962C8B-B14F-4D97-AF65-F5344CB8AC3E}">
        <p14:creationId xmlns:p14="http://schemas.microsoft.com/office/powerpoint/2010/main" val="260953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325E850-D94B-4F5F-9905-D1E276CC6D47}" type="slidenum">
              <a:rPr lang="nl-NL" smtClean="0"/>
              <a:t>‹nr.›</a:t>
            </a:fld>
            <a:endParaRPr lang="nl-NL" dirty="0"/>
          </a:p>
        </p:txBody>
      </p:sp>
    </p:spTree>
    <p:extLst>
      <p:ext uri="{BB962C8B-B14F-4D97-AF65-F5344CB8AC3E}">
        <p14:creationId xmlns:p14="http://schemas.microsoft.com/office/powerpoint/2010/main" val="102019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6325E850-D94B-4F5F-9905-D1E276CC6D47}" type="slidenum">
              <a:rPr lang="nl-NL" smtClean="0"/>
              <a:t>‹nr.›</a:t>
            </a:fld>
            <a:endParaRPr lang="nl-NL" dirty="0"/>
          </a:p>
        </p:txBody>
      </p:sp>
    </p:spTree>
    <p:extLst>
      <p:ext uri="{BB962C8B-B14F-4D97-AF65-F5344CB8AC3E}">
        <p14:creationId xmlns:p14="http://schemas.microsoft.com/office/powerpoint/2010/main" val="1058771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6325E850-D94B-4F5F-9905-D1E276CC6D47}" type="slidenum">
              <a:rPr lang="nl-NL" smtClean="0"/>
              <a:t>‹nr.›</a:t>
            </a:fld>
            <a:endParaRPr lang="nl-NL" dirty="0"/>
          </a:p>
        </p:txBody>
      </p:sp>
    </p:spTree>
    <p:extLst>
      <p:ext uri="{BB962C8B-B14F-4D97-AF65-F5344CB8AC3E}">
        <p14:creationId xmlns:p14="http://schemas.microsoft.com/office/powerpoint/2010/main" val="214630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6325E850-D94B-4F5F-9905-D1E276CC6D47}" type="slidenum">
              <a:rPr lang="nl-NL" smtClean="0"/>
              <a:t>‹nr.›</a:t>
            </a:fld>
            <a:endParaRPr lang="nl-NL" dirty="0"/>
          </a:p>
        </p:txBody>
      </p:sp>
    </p:spTree>
    <p:extLst>
      <p:ext uri="{BB962C8B-B14F-4D97-AF65-F5344CB8AC3E}">
        <p14:creationId xmlns:p14="http://schemas.microsoft.com/office/powerpoint/2010/main" val="380704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325E850-D94B-4F5F-9905-D1E276CC6D47}" type="slidenum">
              <a:rPr lang="nl-NL" smtClean="0"/>
              <a:t>‹nr.›</a:t>
            </a:fld>
            <a:endParaRPr lang="nl-NL" dirty="0"/>
          </a:p>
        </p:txBody>
      </p:sp>
    </p:spTree>
    <p:extLst>
      <p:ext uri="{BB962C8B-B14F-4D97-AF65-F5344CB8AC3E}">
        <p14:creationId xmlns:p14="http://schemas.microsoft.com/office/powerpoint/2010/main" val="39954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FCC89B7-0164-4496-BB5A-94BC49040198}" type="datetimeFigureOut">
              <a:rPr lang="nl-NL" smtClean="0"/>
              <a:t>23-11-2017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6325E850-D94B-4F5F-9905-D1E276CC6D47}" type="slidenum">
              <a:rPr lang="nl-NL" smtClean="0"/>
              <a:t>‹nr.›</a:t>
            </a:fld>
            <a:endParaRPr lang="nl-NL" dirty="0"/>
          </a:p>
        </p:txBody>
      </p:sp>
    </p:spTree>
    <p:extLst>
      <p:ext uri="{BB962C8B-B14F-4D97-AF65-F5344CB8AC3E}">
        <p14:creationId xmlns:p14="http://schemas.microsoft.com/office/powerpoint/2010/main" val="349481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Titelstijl van model bewerken</a:t>
            </a:r>
            <a:endParaRPr lang="nl-NL" dirty="0"/>
          </a:p>
        </p:txBody>
      </p:sp>
      <p:sp>
        <p:nvSpPr>
          <p:cNvPr id="3" name="Tijdelijke aanduiding voor teks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CC89B7-0164-4496-BB5A-94BC49040198}" type="datetimeFigureOut">
              <a:rPr lang="nl-NL" smtClean="0"/>
              <a:t>23-11-2017</a:t>
            </a:fld>
            <a:endParaRPr lang="nl-NL" dirty="0"/>
          </a:p>
        </p:txBody>
      </p:sp>
      <p:sp>
        <p:nvSpPr>
          <p:cNvPr id="5" name="Tijdelijke aanduiding voor voetteks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25E850-D94B-4F5F-9905-D1E276CC6D47}" type="slidenum">
              <a:rPr lang="nl-NL" smtClean="0"/>
              <a:t>‹nr.›</a:t>
            </a:fld>
            <a:endParaRPr lang="nl-NL" dirty="0"/>
          </a:p>
        </p:txBody>
      </p:sp>
      <p:sp>
        <p:nvSpPr>
          <p:cNvPr id="8" name="Rechthoek 7"/>
          <p:cNvSpPr/>
          <p:nvPr/>
        </p:nvSpPr>
        <p:spPr>
          <a:xfrm>
            <a:off x="0" y="6126165"/>
            <a:ext cx="9144000" cy="731837"/>
          </a:xfrm>
          <a:prstGeom prst="rect">
            <a:avLst/>
          </a:prstGeom>
          <a:solidFill>
            <a:srgbClr val="CC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ln>
                <a:noFill/>
              </a:ln>
            </a:endParaRPr>
          </a:p>
        </p:txBody>
      </p:sp>
      <p:pic>
        <p:nvPicPr>
          <p:cNvPr id="10" name="Afbeelding 9" descr="SLO.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26137" y="6270356"/>
            <a:ext cx="557803" cy="359676"/>
          </a:xfrm>
          <a:prstGeom prst="rect">
            <a:avLst/>
          </a:prstGeom>
        </p:spPr>
      </p:pic>
    </p:spTree>
    <p:extLst>
      <p:ext uri="{BB962C8B-B14F-4D97-AF65-F5344CB8AC3E}">
        <p14:creationId xmlns:p14="http://schemas.microsoft.com/office/powerpoint/2010/main" val="103903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urriculumvandetoekomst.slo.nl/21e-eeuwse-vaardigheden/" TargetMode="External"/><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7.xml"/><Relationship Id="rId5" Type="http://schemas.openxmlformats.org/officeDocument/2006/relationships/image" Target="../media/image30.tmp"/><Relationship Id="rId4" Type="http://schemas.openxmlformats.org/officeDocument/2006/relationships/image" Target="../media/image29.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image" Target="../media/image31.tmp"/><Relationship Id="rId1" Type="http://schemas.openxmlformats.org/officeDocument/2006/relationships/slideLayout" Target="../slideLayouts/slideLayout2.xml"/><Relationship Id="rId4" Type="http://schemas.openxmlformats.org/officeDocument/2006/relationships/image" Target="../media/image33.tmp"/></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a.strijker@slo.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tmp"/><Relationship Id="rId3" Type="http://schemas.openxmlformats.org/officeDocument/2006/relationships/image" Target="../media/image6.tmp"/><Relationship Id="rId7" Type="http://schemas.openxmlformats.org/officeDocument/2006/relationships/hyperlink" Target="https://www.ad.nl/economie/ibm-s-beroemde-watson-gaat-nederlandse-werklozen-helpen~a4f4df0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hyperlink" Target="http://curriculumvandetoekomst.slo.nl/21e-eeuwse-vaardigheden/trends-in-curriculum-en-ict-in-curriculumspiegel-2017" TargetMode="External"/><Relationship Id="rId4" Type="http://schemas.openxmlformats.org/officeDocument/2006/relationships/image" Target="../media/image7.tmp"/></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27583" y="1436535"/>
            <a:ext cx="7116416" cy="2348473"/>
          </a:xfrm>
        </p:spPr>
        <p:txBody>
          <a:bodyPr>
            <a:normAutofit/>
          </a:bodyPr>
          <a:lstStyle/>
          <a:p>
            <a:pPr algn="ctr"/>
            <a:r>
              <a:rPr lang="nl-NL" sz="2800" dirty="0"/>
              <a:t>Computational thinking </a:t>
            </a:r>
            <a:r>
              <a:rPr lang="nl-NL" sz="2800" dirty="0" smtClean="0"/>
              <a:t>!= Programmeren </a:t>
            </a:r>
            <a:r>
              <a:rPr lang="nl-NL" sz="2800" dirty="0" smtClean="0">
                <a:sym typeface="Wingdings" panose="05000000000000000000" pitchFamily="2" charset="2"/>
              </a:rPr>
              <a:t>!= Coderen</a:t>
            </a:r>
            <a:endParaRPr lang="nl-NL" sz="2800" dirty="0"/>
          </a:p>
        </p:txBody>
      </p:sp>
      <p:sp>
        <p:nvSpPr>
          <p:cNvPr id="3" name="Ondertitel 2"/>
          <p:cNvSpPr>
            <a:spLocks noGrp="1"/>
          </p:cNvSpPr>
          <p:nvPr>
            <p:ph type="subTitle" idx="1"/>
          </p:nvPr>
        </p:nvSpPr>
        <p:spPr/>
        <p:txBody>
          <a:bodyPr/>
          <a:lstStyle/>
          <a:p>
            <a:pPr algn="r"/>
            <a:r>
              <a:rPr lang="nl-NL" dirty="0" smtClean="0"/>
              <a:t>Conferentie 21</a:t>
            </a:r>
            <a:r>
              <a:rPr lang="nl-NL" baseline="30000" dirty="0" smtClean="0"/>
              <a:t>e</a:t>
            </a:r>
            <a:r>
              <a:rPr lang="nl-NL" dirty="0" smtClean="0"/>
              <a:t> </a:t>
            </a:r>
            <a:r>
              <a:rPr lang="nl-NL" dirty="0" err="1" smtClean="0"/>
              <a:t>eeuwse</a:t>
            </a:r>
            <a:r>
              <a:rPr lang="nl-NL" dirty="0" smtClean="0"/>
              <a:t> vaardigheden, 2017-11-23 Utrecht</a:t>
            </a:r>
          </a:p>
          <a:p>
            <a:pPr algn="r"/>
            <a:endParaRPr lang="nl-NL" dirty="0" smtClean="0"/>
          </a:p>
          <a:p>
            <a:pPr algn="r"/>
            <a:r>
              <a:rPr lang="nl-NL" dirty="0" smtClean="0"/>
              <a:t>Allard Strijker</a:t>
            </a:r>
          </a:p>
        </p:txBody>
      </p:sp>
    </p:spTree>
    <p:extLst>
      <p:ext uri="{BB962C8B-B14F-4D97-AF65-F5344CB8AC3E}">
        <p14:creationId xmlns:p14="http://schemas.microsoft.com/office/powerpoint/2010/main" val="539423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rotWithShape="1">
          <a:blip r:embed="rId2"/>
          <a:srcRect l="62552" t="7146" r="13211" b="13512"/>
          <a:stretch/>
        </p:blipFill>
        <p:spPr>
          <a:xfrm rot="20790398">
            <a:off x="0" y="1"/>
            <a:ext cx="2896150" cy="3792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Afbeelding 3"/>
          <p:cNvPicPr>
            <a:picLocks noChangeAspect="1"/>
          </p:cNvPicPr>
          <p:nvPr/>
        </p:nvPicPr>
        <p:blipFill rotWithShape="1">
          <a:blip r:embed="rId3"/>
          <a:srcRect l="55764" t="21061" r="10092" b="22886"/>
          <a:stretch/>
        </p:blipFill>
        <p:spPr>
          <a:xfrm>
            <a:off x="1915427" y="2520633"/>
            <a:ext cx="6766560" cy="4443243"/>
          </a:xfrm>
          <a:prstGeom prst="rect">
            <a:avLst/>
          </a:prstGeom>
        </p:spPr>
      </p:pic>
    </p:spTree>
    <p:extLst>
      <p:ext uri="{BB962C8B-B14F-4D97-AF65-F5344CB8AC3E}">
        <p14:creationId xmlns:p14="http://schemas.microsoft.com/office/powerpoint/2010/main" val="2872837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r"/>
            <a:r>
              <a:rPr lang="nl-NL" dirty="0" err="1" smtClean="0"/>
              <a:t>Digiwijzer</a:t>
            </a:r>
            <a:endParaRPr lang="nl-NL" dirty="0"/>
          </a:p>
        </p:txBody>
      </p:sp>
      <p:pic>
        <p:nvPicPr>
          <p:cNvPr id="4" name="Tijdelijke aanduiding voor inhoud 3" descr="Schermopna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31" y="274638"/>
            <a:ext cx="3944354" cy="591653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0884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Regeerakkoord 2017</a:t>
            </a:r>
            <a:endParaRPr lang="nl-NL" dirty="0"/>
          </a:p>
        </p:txBody>
      </p:sp>
      <p:sp>
        <p:nvSpPr>
          <p:cNvPr id="3" name="Tijdelijke aanduiding voor inhoud 2"/>
          <p:cNvSpPr>
            <a:spLocks noGrp="1"/>
          </p:cNvSpPr>
          <p:nvPr>
            <p:ph idx="1"/>
          </p:nvPr>
        </p:nvSpPr>
        <p:spPr/>
        <p:txBody>
          <a:bodyPr/>
          <a:lstStyle/>
          <a:p>
            <a:pPr fontAlgn="t"/>
            <a:r>
              <a:rPr lang="nl-NL" dirty="0"/>
              <a:t>  ​</a:t>
            </a:r>
          </a:p>
          <a:p>
            <a:endParaRPr lang="nl-NL" dirty="0"/>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479" y="1238195"/>
            <a:ext cx="6819900" cy="3810000"/>
          </a:xfrm>
          <a:prstGeom prst="rect">
            <a:avLst/>
          </a:prstGeom>
          <a:ln>
            <a:noFill/>
          </a:ln>
          <a:effectLst>
            <a:outerShdw blurRad="292100" dist="139700" dir="2700000" algn="tl" rotWithShape="0">
              <a:srgbClr val="333333">
                <a:alpha val="65000"/>
              </a:srgbClr>
            </a:outerShdw>
          </a:effectLst>
        </p:spPr>
      </p:pic>
      <p:pic>
        <p:nvPicPr>
          <p:cNvPr id="4" name="Afbeelding 3"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79" y="4868751"/>
            <a:ext cx="8268417" cy="1333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263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Curriculum.nu</a:t>
            </a:r>
            <a:endParaRPr lang="nl-NL" dirty="0"/>
          </a:p>
        </p:txBody>
      </p:sp>
      <p:pic>
        <p:nvPicPr>
          <p:cNvPr id="4" name="Tijdelijke aanduiding voor inhoud 3" descr="Schermopna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01217"/>
            <a:ext cx="9144000" cy="6456783"/>
          </a:xfrm>
        </p:spPr>
      </p:pic>
    </p:spTree>
    <p:extLst>
      <p:ext uri="{BB962C8B-B14F-4D97-AF65-F5344CB8AC3E}">
        <p14:creationId xmlns:p14="http://schemas.microsoft.com/office/powerpoint/2010/main" val="215408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348472" cy="6881044"/>
          </a:xfrm>
          <a:prstGeom prst="rect">
            <a:avLst/>
          </a:prstGeom>
          <a:ln>
            <a:noFill/>
          </a:ln>
          <a:effectLst>
            <a:outerShdw blurRad="190500" algn="tl" rotWithShape="0">
              <a:srgbClr val="000000">
                <a:alpha val="70000"/>
              </a:srgbClr>
            </a:outerShdw>
          </a:effectLst>
        </p:spPr>
      </p:pic>
      <p:sp>
        <p:nvSpPr>
          <p:cNvPr id="6" name="Rechthoek 5">
            <a:hlinkClick r:id="rId3"/>
          </p:cNvPr>
          <p:cNvSpPr/>
          <p:nvPr/>
        </p:nvSpPr>
        <p:spPr>
          <a:xfrm rot="16200000">
            <a:off x="5594342" y="3180326"/>
            <a:ext cx="6729984" cy="369332"/>
          </a:xfrm>
          <a:prstGeom prst="rect">
            <a:avLst/>
          </a:prstGeom>
        </p:spPr>
        <p:txBody>
          <a:bodyPr wrap="square">
            <a:spAutoFit/>
          </a:bodyPr>
          <a:lstStyle/>
          <a:p>
            <a:r>
              <a:rPr lang="nl-NL" dirty="0"/>
              <a:t>http://curriculumvandetoekomst.slo.nl/21e-eeuwse-vaardigheden/</a:t>
            </a:r>
          </a:p>
        </p:txBody>
      </p:sp>
    </p:spTree>
    <p:extLst>
      <p:ext uri="{BB962C8B-B14F-4D97-AF65-F5344CB8AC3E}">
        <p14:creationId xmlns:p14="http://schemas.microsoft.com/office/powerpoint/2010/main" val="1384498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Digitale geletterdheid</a:t>
            </a:r>
            <a:endParaRPr lang="nl-NL" dirty="0"/>
          </a:p>
        </p:txBody>
      </p:sp>
      <p:sp>
        <p:nvSpPr>
          <p:cNvPr id="3" name="Tijdelijke aanduiding voor inhoud 2"/>
          <p:cNvSpPr>
            <a:spLocks noGrp="1"/>
          </p:cNvSpPr>
          <p:nvPr>
            <p:ph sz="half" idx="1"/>
          </p:nvPr>
        </p:nvSpPr>
        <p:spPr/>
        <p:txBody>
          <a:bodyPr>
            <a:normAutofit/>
          </a:bodyPr>
          <a:lstStyle/>
          <a:p>
            <a:r>
              <a:rPr lang="nl-NL" dirty="0"/>
              <a:t>Digitale geletterdheid is het geheel van ICT-(basis)vaardigheden, </a:t>
            </a:r>
            <a:r>
              <a:rPr lang="nl-NL" dirty="0" smtClean="0"/>
              <a:t>informatievaardigheden, </a:t>
            </a:r>
            <a:r>
              <a:rPr lang="nl-NL" dirty="0"/>
              <a:t>mediawijsheid </a:t>
            </a:r>
            <a:r>
              <a:rPr lang="nl-NL" dirty="0" smtClean="0"/>
              <a:t>en computational thinking</a:t>
            </a:r>
            <a:endParaRPr lang="nl-NL" dirty="0"/>
          </a:p>
          <a:p>
            <a:pPr lvl="1"/>
            <a:r>
              <a:rPr lang="nl-NL" dirty="0" smtClean="0"/>
              <a:t>kunnen </a:t>
            </a:r>
            <a:r>
              <a:rPr lang="nl-NL" dirty="0"/>
              <a:t>omgaan met </a:t>
            </a:r>
            <a:r>
              <a:rPr lang="nl-NL" dirty="0" smtClean="0"/>
              <a:t>ICT</a:t>
            </a:r>
          </a:p>
          <a:p>
            <a:pPr lvl="1"/>
            <a:r>
              <a:rPr lang="nl-NL" dirty="0" smtClean="0"/>
              <a:t>bewust</a:t>
            </a:r>
            <a:r>
              <a:rPr lang="nl-NL" dirty="0"/>
              <a:t>, actief en kritisch omgaan met </a:t>
            </a:r>
            <a:r>
              <a:rPr lang="nl-NL" dirty="0" smtClean="0"/>
              <a:t>media</a:t>
            </a:r>
          </a:p>
          <a:p>
            <a:pPr lvl="1"/>
            <a:r>
              <a:rPr lang="nl-NL" dirty="0" smtClean="0"/>
              <a:t>zoeken</a:t>
            </a:r>
            <a:r>
              <a:rPr lang="nl-NL" dirty="0"/>
              <a:t>, selecteren, verwerken en gebruiken van relevante </a:t>
            </a:r>
            <a:r>
              <a:rPr lang="nl-NL" dirty="0" smtClean="0"/>
              <a:t>informatie</a:t>
            </a:r>
          </a:p>
          <a:p>
            <a:pPr lvl="1"/>
            <a:r>
              <a:rPr lang="nl-NL" dirty="0"/>
              <a:t>het (her)formuleren van problemen zodat ze op te lossen zijn met de computer</a:t>
            </a:r>
          </a:p>
        </p:txBody>
      </p:sp>
      <p:sp>
        <p:nvSpPr>
          <p:cNvPr id="5" name="Tekstvak 4"/>
          <p:cNvSpPr txBox="1"/>
          <p:nvPr/>
        </p:nvSpPr>
        <p:spPr>
          <a:xfrm>
            <a:off x="6776044" y="4576869"/>
            <a:ext cx="2367956" cy="253916"/>
          </a:xfrm>
          <a:prstGeom prst="rect">
            <a:avLst/>
          </a:prstGeom>
          <a:noFill/>
        </p:spPr>
        <p:txBody>
          <a:bodyPr wrap="none" rtlCol="0">
            <a:spAutoFit/>
          </a:bodyPr>
          <a:lstStyle/>
          <a:p>
            <a:r>
              <a:rPr lang="nl-NL" sz="1050" dirty="0">
                <a:solidFill>
                  <a:schemeClr val="bg1"/>
                </a:solidFill>
              </a:rPr>
              <a:t>http://curriculumvandetoekomst.slo.nl/</a:t>
            </a:r>
          </a:p>
        </p:txBody>
      </p:sp>
      <p:pic>
        <p:nvPicPr>
          <p:cNvPr id="6" name="Afbeelding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2260" y="3104014"/>
            <a:ext cx="2086713" cy="2666141"/>
          </a:xfrm>
          <a:prstGeom prst="rect">
            <a:avLst/>
          </a:prstGeom>
        </p:spPr>
      </p:pic>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6485" y="1964270"/>
            <a:ext cx="2746993" cy="1545786"/>
          </a:xfrm>
          <a:prstGeom prst="rect">
            <a:avLst/>
          </a:prstGeom>
        </p:spPr>
      </p:pic>
      <p:pic>
        <p:nvPicPr>
          <p:cNvPr id="8" name="Afbeelding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2260" y="3094509"/>
            <a:ext cx="2741218" cy="1826837"/>
          </a:xfrm>
          <a:prstGeom prst="rect">
            <a:avLst/>
          </a:prstGeom>
        </p:spPr>
      </p:pic>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500" y="3088883"/>
            <a:ext cx="1561185" cy="2681272"/>
          </a:xfrm>
          <a:prstGeom prst="rect">
            <a:avLst/>
          </a:prstGeom>
        </p:spPr>
      </p:pic>
    </p:spTree>
    <p:extLst>
      <p:ext uri="{BB962C8B-B14F-4D97-AF65-F5344CB8AC3E}">
        <p14:creationId xmlns:p14="http://schemas.microsoft.com/office/powerpoint/2010/main" val="795323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22"/>
            <a:ext cx="9144000" cy="6823555"/>
          </a:xfrm>
          <a:prstGeom prst="rect">
            <a:avLst/>
          </a:prstGeom>
        </p:spPr>
      </p:pic>
    </p:spTree>
    <p:extLst>
      <p:ext uri="{BB962C8B-B14F-4D97-AF65-F5344CB8AC3E}">
        <p14:creationId xmlns:p14="http://schemas.microsoft.com/office/powerpoint/2010/main" val="878914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828"/>
            <a:ext cx="9144000" cy="6444343"/>
          </a:xfrm>
          <a:prstGeom prst="rect">
            <a:avLst/>
          </a:prstGeom>
        </p:spPr>
      </p:pic>
    </p:spTree>
    <p:extLst>
      <p:ext uri="{BB962C8B-B14F-4D97-AF65-F5344CB8AC3E}">
        <p14:creationId xmlns:p14="http://schemas.microsoft.com/office/powerpoint/2010/main" val="1640340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Schermopna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7036623"/>
          </a:xfrm>
        </p:spPr>
      </p:pic>
    </p:spTree>
    <p:extLst>
      <p:ext uri="{BB962C8B-B14F-4D97-AF65-F5344CB8AC3E}">
        <p14:creationId xmlns:p14="http://schemas.microsoft.com/office/powerpoint/2010/main" val="379963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415"/>
            <a:ext cx="9144000" cy="6389169"/>
          </a:xfrm>
          <a:prstGeom prst="rect">
            <a:avLst/>
          </a:prstGeom>
        </p:spPr>
      </p:pic>
    </p:spTree>
    <p:extLst>
      <p:ext uri="{BB962C8B-B14F-4D97-AF65-F5344CB8AC3E}">
        <p14:creationId xmlns:p14="http://schemas.microsoft.com/office/powerpoint/2010/main" val="4226045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Deze workshop</a:t>
            </a:r>
            <a:endParaRPr lang="nl-NL" dirty="0"/>
          </a:p>
        </p:txBody>
      </p:sp>
      <p:sp>
        <p:nvSpPr>
          <p:cNvPr id="3" name="Tijdelijke aanduiding voor inhoud 2"/>
          <p:cNvSpPr>
            <a:spLocks noGrp="1"/>
          </p:cNvSpPr>
          <p:nvPr>
            <p:ph idx="1"/>
          </p:nvPr>
        </p:nvSpPr>
        <p:spPr/>
        <p:txBody>
          <a:bodyPr/>
          <a:lstStyle/>
          <a:p>
            <a:r>
              <a:rPr lang="nl-NL" dirty="0"/>
              <a:t>Hoe makkelijk is </a:t>
            </a:r>
            <a:r>
              <a:rPr lang="nl-NL" dirty="0" smtClean="0"/>
              <a:t>het, waar kun je </a:t>
            </a:r>
            <a:r>
              <a:rPr lang="nl-NL" smtClean="0"/>
              <a:t>aan denken</a:t>
            </a:r>
            <a:endParaRPr lang="nl-NL" dirty="0"/>
          </a:p>
          <a:p>
            <a:r>
              <a:rPr lang="nl-NL" dirty="0" smtClean="0"/>
              <a:t>Waarom </a:t>
            </a:r>
            <a:r>
              <a:rPr lang="nl-NL" dirty="0" smtClean="0"/>
              <a:t>is het belangrijk</a:t>
            </a:r>
          </a:p>
          <a:p>
            <a:r>
              <a:rPr lang="nl-NL" dirty="0" smtClean="0"/>
              <a:t>Waar </a:t>
            </a:r>
            <a:r>
              <a:rPr lang="nl-NL" dirty="0" smtClean="0"/>
              <a:t>vind ik beschikbaar materiaal</a:t>
            </a:r>
            <a:endParaRPr lang="nl-NL" dirty="0"/>
          </a:p>
        </p:txBody>
      </p:sp>
    </p:spTree>
    <p:extLst>
      <p:ext uri="{BB962C8B-B14F-4D97-AF65-F5344CB8AC3E}">
        <p14:creationId xmlns:p14="http://schemas.microsoft.com/office/powerpoint/2010/main" val="344761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p:cNvGrpSpPr/>
          <p:nvPr/>
        </p:nvGrpSpPr>
        <p:grpSpPr>
          <a:xfrm>
            <a:off x="0" y="0"/>
            <a:ext cx="10396604" cy="7450249"/>
            <a:chOff x="469231" y="180473"/>
            <a:chExt cx="8313823" cy="8482260"/>
          </a:xfrm>
        </p:grpSpPr>
        <p:pic>
          <p:nvPicPr>
            <p:cNvPr id="4" name="Afbeelding 3" descr="ICT-(basis)vaardigheden PO (versie 3-2-2017).pdf - Adobe Acrobat Pro"/>
            <p:cNvPicPr>
              <a:picLocks noChangeAspect="1"/>
            </p:cNvPicPr>
            <p:nvPr/>
          </p:nvPicPr>
          <p:blipFill rotWithShape="1">
            <a:blip r:embed="rId2">
              <a:extLst>
                <a:ext uri="{28A0092B-C50C-407E-A947-70E740481C1C}">
                  <a14:useLocalDpi xmlns:a14="http://schemas.microsoft.com/office/drawing/2010/main" val="0"/>
                </a:ext>
              </a:extLst>
            </a:blip>
            <a:srcRect l="6471" t="16491" r="3520" b="965"/>
            <a:stretch/>
          </p:blipFill>
          <p:spPr>
            <a:xfrm>
              <a:off x="469231" y="180473"/>
              <a:ext cx="5871411" cy="5660855"/>
            </a:xfrm>
            <a:prstGeom prst="rect">
              <a:avLst/>
            </a:prstGeom>
            <a:ln>
              <a:noFill/>
            </a:ln>
            <a:effectLst>
              <a:outerShdw blurRad="292100" dist="139700" dir="2700000" algn="tl" rotWithShape="0">
                <a:srgbClr val="333333">
                  <a:alpha val="65000"/>
                </a:srgbClr>
              </a:outerShdw>
            </a:effectLst>
          </p:spPr>
        </p:pic>
        <p:pic>
          <p:nvPicPr>
            <p:cNvPr id="3" name="Afbeelding 2" descr="Informatievaardigheden PO (versie 3-2-2017).pdf - Adobe Acrobat Pro"/>
            <p:cNvPicPr>
              <a:picLocks noChangeAspect="1"/>
            </p:cNvPicPr>
            <p:nvPr/>
          </p:nvPicPr>
          <p:blipFill rotWithShape="1">
            <a:blip r:embed="rId3">
              <a:extLst>
                <a:ext uri="{28A0092B-C50C-407E-A947-70E740481C1C}">
                  <a14:useLocalDpi xmlns:a14="http://schemas.microsoft.com/office/drawing/2010/main" val="0"/>
                </a:ext>
              </a:extLst>
            </a:blip>
            <a:srcRect l="6471" t="16491" r="3336" b="877"/>
            <a:stretch/>
          </p:blipFill>
          <p:spPr>
            <a:xfrm>
              <a:off x="1275348" y="1106904"/>
              <a:ext cx="5883442" cy="5666874"/>
            </a:xfrm>
            <a:prstGeom prst="rect">
              <a:avLst/>
            </a:prstGeom>
            <a:ln>
              <a:noFill/>
            </a:ln>
            <a:effectLst>
              <a:outerShdw blurRad="292100" dist="139700" dir="2700000" algn="tl" rotWithShape="0">
                <a:srgbClr val="333333">
                  <a:alpha val="65000"/>
                </a:srgbClr>
              </a:outerShdw>
            </a:effectLst>
          </p:spPr>
        </p:pic>
        <p:pic>
          <p:nvPicPr>
            <p:cNvPr id="6" name="Afbeelding 5" descr="Mediawijsheid PO (versie 3-2-2017).pdf - Adobe Acrobat Pro"/>
            <p:cNvPicPr>
              <a:picLocks noChangeAspect="1"/>
            </p:cNvPicPr>
            <p:nvPr/>
          </p:nvPicPr>
          <p:blipFill rotWithShape="1">
            <a:blip r:embed="rId4">
              <a:extLst>
                <a:ext uri="{28A0092B-C50C-407E-A947-70E740481C1C}">
                  <a14:useLocalDpi xmlns:a14="http://schemas.microsoft.com/office/drawing/2010/main" val="0"/>
                </a:ext>
              </a:extLst>
            </a:blip>
            <a:srcRect l="6287" t="15965" r="3519" b="351"/>
            <a:stretch/>
          </p:blipFill>
          <p:spPr>
            <a:xfrm>
              <a:off x="2087480" y="2117558"/>
              <a:ext cx="5883442" cy="5739063"/>
            </a:xfrm>
            <a:prstGeom prst="rect">
              <a:avLst/>
            </a:prstGeom>
            <a:ln>
              <a:noFill/>
            </a:ln>
            <a:effectLst>
              <a:outerShdw blurRad="292100" dist="139700" dir="2700000" algn="tl" rotWithShape="0">
                <a:srgbClr val="333333">
                  <a:alpha val="65000"/>
                </a:srgbClr>
              </a:outerShdw>
            </a:effectLst>
          </p:spPr>
        </p:pic>
        <p:pic>
          <p:nvPicPr>
            <p:cNvPr id="2" name="Afbeelding 1" descr="Computational thinking PO (versie 3-2-2017).pdf - Adobe Acrobat Pro"/>
            <p:cNvPicPr>
              <a:picLocks noChangeAspect="1"/>
            </p:cNvPicPr>
            <p:nvPr/>
          </p:nvPicPr>
          <p:blipFill rotWithShape="1">
            <a:blip r:embed="rId5">
              <a:extLst>
                <a:ext uri="{28A0092B-C50C-407E-A947-70E740481C1C}">
                  <a14:useLocalDpi xmlns:a14="http://schemas.microsoft.com/office/drawing/2010/main" val="0"/>
                </a:ext>
              </a:extLst>
            </a:blip>
            <a:srcRect l="6471" t="17017" r="3152" b="702"/>
            <a:stretch/>
          </p:blipFill>
          <p:spPr>
            <a:xfrm>
              <a:off x="2887580" y="3019922"/>
              <a:ext cx="5895474" cy="564281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497494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al 1"/>
          <p:cNvSpPr/>
          <p:nvPr/>
        </p:nvSpPr>
        <p:spPr>
          <a:xfrm>
            <a:off x="0" y="1156797"/>
            <a:ext cx="1815352" cy="157330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NL" dirty="0" smtClean="0"/>
              <a:t>Inhoud Informatie probleem formuleren</a:t>
            </a:r>
            <a:endParaRPr lang="nl-NL" dirty="0"/>
          </a:p>
        </p:txBody>
      </p:sp>
      <p:sp>
        <p:nvSpPr>
          <p:cNvPr id="8" name="Rechthoek 7"/>
          <p:cNvSpPr/>
          <p:nvPr/>
        </p:nvSpPr>
        <p:spPr>
          <a:xfrm>
            <a:off x="1914347" y="3742150"/>
            <a:ext cx="3088834" cy="3791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dirty="0" smtClean="0"/>
              <a:t>Activiteiten</a:t>
            </a:r>
            <a:endParaRPr lang="nl-NL" dirty="0"/>
          </a:p>
        </p:txBody>
      </p:sp>
      <p:sp>
        <p:nvSpPr>
          <p:cNvPr id="10" name="Ovaal 9"/>
          <p:cNvSpPr/>
          <p:nvPr/>
        </p:nvSpPr>
        <p:spPr>
          <a:xfrm>
            <a:off x="1914347" y="1272508"/>
            <a:ext cx="1738975" cy="94129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1600" dirty="0" smtClean="0"/>
              <a:t>Doelen</a:t>
            </a:r>
          </a:p>
          <a:p>
            <a:pPr algn="ctr"/>
            <a:r>
              <a:rPr lang="nl-NL" sz="1600" dirty="0" smtClean="0"/>
              <a:t>Aanvankelijk PO OB</a:t>
            </a:r>
            <a:endParaRPr lang="nl-NL" sz="1600" dirty="0"/>
          </a:p>
        </p:txBody>
      </p:sp>
      <p:sp>
        <p:nvSpPr>
          <p:cNvPr id="11" name="Ovaal 10"/>
          <p:cNvSpPr/>
          <p:nvPr/>
        </p:nvSpPr>
        <p:spPr>
          <a:xfrm>
            <a:off x="3264206" y="1971465"/>
            <a:ext cx="1738975" cy="94129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1600" dirty="0" smtClean="0"/>
              <a:t>Doelen</a:t>
            </a:r>
          </a:p>
          <a:p>
            <a:pPr algn="ctr"/>
            <a:r>
              <a:rPr lang="nl-NL" sz="1600" dirty="0" smtClean="0"/>
              <a:t>Vervolgens PO MB</a:t>
            </a:r>
            <a:endParaRPr lang="nl-NL" sz="1600" dirty="0"/>
          </a:p>
        </p:txBody>
      </p:sp>
      <p:sp>
        <p:nvSpPr>
          <p:cNvPr id="15" name="Ovaal 14"/>
          <p:cNvSpPr/>
          <p:nvPr/>
        </p:nvSpPr>
        <p:spPr>
          <a:xfrm>
            <a:off x="4614065" y="2726974"/>
            <a:ext cx="1738975" cy="94129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1600" dirty="0" smtClean="0"/>
              <a:t>Doelen</a:t>
            </a:r>
          </a:p>
          <a:p>
            <a:pPr algn="ctr"/>
            <a:r>
              <a:rPr lang="nl-NL" sz="1600" dirty="0" smtClean="0"/>
              <a:t>En verder </a:t>
            </a:r>
          </a:p>
          <a:p>
            <a:pPr algn="ctr"/>
            <a:r>
              <a:rPr lang="nl-NL" sz="1600" dirty="0" smtClean="0"/>
              <a:t>PO BB</a:t>
            </a:r>
            <a:endParaRPr lang="nl-NL" sz="1600" dirty="0"/>
          </a:p>
        </p:txBody>
      </p:sp>
      <p:sp>
        <p:nvSpPr>
          <p:cNvPr id="17" name="Ovaal 16"/>
          <p:cNvSpPr/>
          <p:nvPr/>
        </p:nvSpPr>
        <p:spPr>
          <a:xfrm>
            <a:off x="5962793" y="3440269"/>
            <a:ext cx="1738975" cy="941294"/>
          </a:xfrm>
          <a:prstGeom prst="ellipse">
            <a:avLst/>
          </a:prstGeom>
          <a:solidFill>
            <a:srgbClr val="00989A"/>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nl-NL" sz="1600" dirty="0" smtClean="0"/>
              <a:t>Doelen </a:t>
            </a:r>
          </a:p>
          <a:p>
            <a:pPr algn="ctr"/>
            <a:r>
              <a:rPr lang="nl-NL" sz="1600" dirty="0" smtClean="0"/>
              <a:t>VO OB</a:t>
            </a:r>
            <a:endParaRPr lang="nl-NL" sz="1600" dirty="0"/>
          </a:p>
        </p:txBody>
      </p:sp>
      <p:sp>
        <p:nvSpPr>
          <p:cNvPr id="18" name="Ovaal 17"/>
          <p:cNvSpPr/>
          <p:nvPr/>
        </p:nvSpPr>
        <p:spPr>
          <a:xfrm>
            <a:off x="7311521" y="4138366"/>
            <a:ext cx="1738975" cy="941294"/>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nl-NL" sz="1600" dirty="0" smtClean="0"/>
              <a:t>Doelen</a:t>
            </a:r>
          </a:p>
          <a:p>
            <a:pPr algn="ctr"/>
            <a:r>
              <a:rPr lang="nl-NL" sz="1600" dirty="0" smtClean="0"/>
              <a:t>VO BB</a:t>
            </a:r>
            <a:endParaRPr lang="nl-NL" sz="1600" dirty="0"/>
          </a:p>
        </p:txBody>
      </p:sp>
      <p:sp>
        <p:nvSpPr>
          <p:cNvPr id="20" name="Rechthoek 19"/>
          <p:cNvSpPr/>
          <p:nvPr/>
        </p:nvSpPr>
        <p:spPr>
          <a:xfrm>
            <a:off x="1914347" y="4704296"/>
            <a:ext cx="1738975" cy="3791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dirty="0" smtClean="0"/>
              <a:t>Activiteiten</a:t>
            </a:r>
            <a:endParaRPr lang="nl-NL" dirty="0"/>
          </a:p>
        </p:txBody>
      </p:sp>
      <p:sp>
        <p:nvSpPr>
          <p:cNvPr id="21" name="Rechthoek 20"/>
          <p:cNvSpPr/>
          <p:nvPr/>
        </p:nvSpPr>
        <p:spPr>
          <a:xfrm>
            <a:off x="3264206" y="4238347"/>
            <a:ext cx="1738974" cy="3791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dirty="0" smtClean="0"/>
              <a:t>Activiteiten</a:t>
            </a:r>
            <a:endParaRPr lang="nl-NL" dirty="0"/>
          </a:p>
        </p:txBody>
      </p:sp>
      <p:sp>
        <p:nvSpPr>
          <p:cNvPr id="22" name="Rechthoek 21"/>
          <p:cNvSpPr/>
          <p:nvPr/>
        </p:nvSpPr>
        <p:spPr>
          <a:xfrm>
            <a:off x="7193391" y="6252588"/>
            <a:ext cx="1738975" cy="3791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dirty="0" smtClean="0"/>
              <a:t>Activiteiten</a:t>
            </a:r>
            <a:endParaRPr lang="nl-NL" dirty="0"/>
          </a:p>
        </p:txBody>
      </p:sp>
      <p:sp>
        <p:nvSpPr>
          <p:cNvPr id="23" name="Rechthoek 22"/>
          <p:cNvSpPr/>
          <p:nvPr/>
        </p:nvSpPr>
        <p:spPr>
          <a:xfrm>
            <a:off x="5962793" y="5183651"/>
            <a:ext cx="1738975" cy="3791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dirty="0" smtClean="0"/>
              <a:t>Activiteiten</a:t>
            </a:r>
            <a:endParaRPr lang="nl-NL" dirty="0"/>
          </a:p>
        </p:txBody>
      </p:sp>
      <p:sp>
        <p:nvSpPr>
          <p:cNvPr id="24" name="Rechthoek 23"/>
          <p:cNvSpPr/>
          <p:nvPr/>
        </p:nvSpPr>
        <p:spPr>
          <a:xfrm>
            <a:off x="3264206" y="6270368"/>
            <a:ext cx="3088833" cy="3791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dirty="0" smtClean="0"/>
              <a:t>Activiteiten</a:t>
            </a:r>
            <a:endParaRPr lang="nl-NL" dirty="0"/>
          </a:p>
        </p:txBody>
      </p:sp>
      <p:sp>
        <p:nvSpPr>
          <p:cNvPr id="25" name="Rechthoek 24"/>
          <p:cNvSpPr/>
          <p:nvPr/>
        </p:nvSpPr>
        <p:spPr>
          <a:xfrm>
            <a:off x="4614064" y="4704297"/>
            <a:ext cx="1738975" cy="3791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dirty="0" smtClean="0"/>
              <a:t>Activiteiten</a:t>
            </a:r>
            <a:endParaRPr lang="nl-NL" dirty="0"/>
          </a:p>
        </p:txBody>
      </p:sp>
      <p:sp>
        <p:nvSpPr>
          <p:cNvPr id="26" name="Rechthoek 25"/>
          <p:cNvSpPr/>
          <p:nvPr/>
        </p:nvSpPr>
        <p:spPr>
          <a:xfrm>
            <a:off x="5962794" y="5728155"/>
            <a:ext cx="2969572" cy="37913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dirty="0" smtClean="0"/>
              <a:t>Activiteiten</a:t>
            </a:r>
            <a:endParaRPr lang="nl-NL" dirty="0"/>
          </a:p>
        </p:txBody>
      </p:sp>
      <p:cxnSp>
        <p:nvCxnSpPr>
          <p:cNvPr id="29" name="Rechte verbindingslijn met pijl 28"/>
          <p:cNvCxnSpPr>
            <a:stCxn id="2" idx="7"/>
            <a:endCxn id="10" idx="1"/>
          </p:cNvCxnSpPr>
          <p:nvPr/>
        </p:nvCxnSpPr>
        <p:spPr>
          <a:xfrm>
            <a:off x="1549500" y="1387202"/>
            <a:ext cx="619514" cy="231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p:cNvCxnSpPr>
            <a:stCxn id="11" idx="6"/>
            <a:endCxn id="15" idx="0"/>
          </p:cNvCxnSpPr>
          <p:nvPr/>
        </p:nvCxnSpPr>
        <p:spPr>
          <a:xfrm>
            <a:off x="5003181" y="2442112"/>
            <a:ext cx="480372" cy="2848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a:stCxn id="10" idx="6"/>
            <a:endCxn id="11" idx="0"/>
          </p:cNvCxnSpPr>
          <p:nvPr/>
        </p:nvCxnSpPr>
        <p:spPr>
          <a:xfrm>
            <a:off x="3653322" y="1743155"/>
            <a:ext cx="480372" cy="2283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Rechte verbindingslijn met pijl 39"/>
          <p:cNvCxnSpPr/>
          <p:nvPr/>
        </p:nvCxnSpPr>
        <p:spPr>
          <a:xfrm>
            <a:off x="3104614" y="2607984"/>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Rechte verbindingslijn met pijl 47"/>
          <p:cNvCxnSpPr>
            <a:stCxn id="17" idx="6"/>
            <a:endCxn id="18" idx="0"/>
          </p:cNvCxnSpPr>
          <p:nvPr/>
        </p:nvCxnSpPr>
        <p:spPr>
          <a:xfrm>
            <a:off x="7701768" y="3910916"/>
            <a:ext cx="479241" cy="227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Rechte verbindingslijn met pijl 48"/>
          <p:cNvCxnSpPr>
            <a:stCxn id="15" idx="6"/>
            <a:endCxn id="17" idx="0"/>
          </p:cNvCxnSpPr>
          <p:nvPr/>
        </p:nvCxnSpPr>
        <p:spPr>
          <a:xfrm>
            <a:off x="6353040" y="3197621"/>
            <a:ext cx="479241" cy="2426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6" name="Rechte verbindingslijn met pijl 115"/>
          <p:cNvCxnSpPr>
            <a:stCxn id="10" idx="4"/>
          </p:cNvCxnSpPr>
          <p:nvPr/>
        </p:nvCxnSpPr>
        <p:spPr>
          <a:xfrm flipH="1">
            <a:off x="2783834" y="2213802"/>
            <a:ext cx="1" cy="152834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19" name="Rechte verbindingslijn met pijl 118"/>
          <p:cNvCxnSpPr/>
          <p:nvPr/>
        </p:nvCxnSpPr>
        <p:spPr>
          <a:xfrm>
            <a:off x="2626375" y="2213802"/>
            <a:ext cx="2490" cy="249049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0" name="Rechte verbindingslijn met pijl 119"/>
          <p:cNvCxnSpPr/>
          <p:nvPr/>
        </p:nvCxnSpPr>
        <p:spPr>
          <a:xfrm>
            <a:off x="3875869" y="2908265"/>
            <a:ext cx="8371" cy="133008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1" name="Rechte verbindingslijn met pijl 120"/>
          <p:cNvCxnSpPr/>
          <p:nvPr/>
        </p:nvCxnSpPr>
        <p:spPr>
          <a:xfrm flipH="1">
            <a:off x="4129663" y="2928741"/>
            <a:ext cx="2900" cy="81340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2" name="Rechte verbindingslijn met pijl 121"/>
          <p:cNvCxnSpPr>
            <a:endCxn id="25" idx="0"/>
          </p:cNvCxnSpPr>
          <p:nvPr/>
        </p:nvCxnSpPr>
        <p:spPr>
          <a:xfrm flipH="1">
            <a:off x="5483552" y="3668268"/>
            <a:ext cx="22042" cy="103602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29" name="Rechte verbindingslijn met pijl 128"/>
          <p:cNvCxnSpPr/>
          <p:nvPr/>
        </p:nvCxnSpPr>
        <p:spPr>
          <a:xfrm flipH="1">
            <a:off x="4364612" y="2937721"/>
            <a:ext cx="14504" cy="333264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3" name="Rechte verbindingslijn met pijl 132"/>
          <p:cNvCxnSpPr/>
          <p:nvPr/>
        </p:nvCxnSpPr>
        <p:spPr>
          <a:xfrm flipH="1">
            <a:off x="5276843" y="3668268"/>
            <a:ext cx="16325" cy="260210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4" name="Rechte verbindingslijn met pijl 133"/>
          <p:cNvCxnSpPr/>
          <p:nvPr/>
        </p:nvCxnSpPr>
        <p:spPr>
          <a:xfrm>
            <a:off x="8165066" y="5087634"/>
            <a:ext cx="9844" cy="116495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5" name="Rechte verbindingslijn met pijl 134"/>
          <p:cNvCxnSpPr/>
          <p:nvPr/>
        </p:nvCxnSpPr>
        <p:spPr>
          <a:xfrm flipH="1">
            <a:off x="7022664" y="4362536"/>
            <a:ext cx="18810" cy="136561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36" name="Rechte verbindingslijn met pijl 135"/>
          <p:cNvCxnSpPr>
            <a:endCxn id="23" idx="0"/>
          </p:cNvCxnSpPr>
          <p:nvPr/>
        </p:nvCxnSpPr>
        <p:spPr>
          <a:xfrm flipH="1">
            <a:off x="6832281" y="4341389"/>
            <a:ext cx="15942" cy="842262"/>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1" name="Rechte verbindingslijn met pijl 140"/>
          <p:cNvCxnSpPr/>
          <p:nvPr/>
        </p:nvCxnSpPr>
        <p:spPr>
          <a:xfrm flipH="1">
            <a:off x="8435113" y="5073357"/>
            <a:ext cx="22042" cy="654798"/>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147" name="Titel 146"/>
          <p:cNvSpPr>
            <a:spLocks noGrp="1"/>
          </p:cNvSpPr>
          <p:nvPr>
            <p:ph type="title"/>
          </p:nvPr>
        </p:nvSpPr>
        <p:spPr/>
        <p:txBody>
          <a:bodyPr/>
          <a:lstStyle/>
          <a:p>
            <a:r>
              <a:rPr lang="nl-NL" dirty="0" smtClean="0"/>
              <a:t>Leerlijnen digitale geletterdheid</a:t>
            </a:r>
            <a:endParaRPr lang="nl-NL" dirty="0"/>
          </a:p>
        </p:txBody>
      </p:sp>
    </p:spTree>
    <p:extLst>
      <p:ext uri="{BB962C8B-B14F-4D97-AF65-F5344CB8AC3E}">
        <p14:creationId xmlns:p14="http://schemas.microsoft.com/office/powerpoint/2010/main" val="1378256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Voorbeeldmatig leerplankader Computational Thinking</a:t>
            </a:r>
            <a:endParaRPr lang="nl-NL" dirty="0"/>
          </a:p>
        </p:txBody>
      </p:sp>
      <p:pic>
        <p:nvPicPr>
          <p:cNvPr id="4" name="Tijdelijke aanduiding voor inhoud 3" descr="Schermopnam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175" y="1600200"/>
            <a:ext cx="3333856" cy="4525963"/>
          </a:xfrm>
        </p:spPr>
      </p:pic>
      <p:pic>
        <p:nvPicPr>
          <p:cNvPr id="5" name="Afbeelding 4"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032" y="1600200"/>
            <a:ext cx="3386128" cy="2455818"/>
          </a:xfrm>
          <a:prstGeom prst="rect">
            <a:avLst/>
          </a:prstGeom>
        </p:spPr>
      </p:pic>
      <p:pic>
        <p:nvPicPr>
          <p:cNvPr id="6" name="Afbeelding 5"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344" y="2404021"/>
            <a:ext cx="8893311" cy="2049958"/>
          </a:xfrm>
          <a:prstGeom prst="rect">
            <a:avLst/>
          </a:prstGeom>
          <a:ln w="28575">
            <a:solidFill>
              <a:srgbClr val="CC006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878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sz="3600" dirty="0" err="1"/>
              <a:t>Computational</a:t>
            </a:r>
            <a:r>
              <a:rPr lang="nl-NL" sz="3600" dirty="0"/>
              <a:t> thinking != Programmeren </a:t>
            </a:r>
            <a:r>
              <a:rPr lang="nl-NL" sz="3600" dirty="0">
                <a:sym typeface="Wingdings" panose="05000000000000000000" pitchFamily="2" charset="2"/>
              </a:rPr>
              <a:t>!= Coderen</a:t>
            </a:r>
            <a:endParaRPr lang="nl-NL" dirty="0"/>
          </a:p>
        </p:txBody>
      </p:sp>
      <p:sp>
        <p:nvSpPr>
          <p:cNvPr id="6" name="Tijdelijke aanduiding voor inhoud 5"/>
          <p:cNvSpPr>
            <a:spLocks noGrp="1"/>
          </p:cNvSpPr>
          <p:nvPr>
            <p:ph idx="1"/>
          </p:nvPr>
        </p:nvSpPr>
        <p:spPr/>
        <p:txBody>
          <a:bodyPr/>
          <a:lstStyle/>
          <a:p>
            <a:r>
              <a:rPr lang="nl-NL" dirty="0" err="1" smtClean="0"/>
              <a:t>Computational</a:t>
            </a:r>
            <a:r>
              <a:rPr lang="nl-NL" dirty="0" smtClean="0"/>
              <a:t> </a:t>
            </a:r>
            <a:r>
              <a:rPr lang="nl-NL" dirty="0"/>
              <a:t>thinking is het procesmatig (her)formuleren van problemen op een zodanige manier dat het mogelijk wordt om met computertechnologie het probleem op te lossen. Het gaat daarbij om een verzameling van denkprocessen waarbij probleemformulering, gegevensorganisatie, -analyse en -representatie worden gebruikt voor het oplossen van problemen met behulp van ICT-technieken en -gereedschappen.</a:t>
            </a:r>
            <a:endParaRPr lang="nl-NL" dirty="0" smtClean="0"/>
          </a:p>
          <a:p>
            <a:endParaRPr lang="nl-NL" dirty="0"/>
          </a:p>
        </p:txBody>
      </p:sp>
      <p:pic>
        <p:nvPicPr>
          <p:cNvPr id="7" name="Tijdelijke aanduiding voor inhoud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7451" y="3949453"/>
            <a:ext cx="1743559" cy="2657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32454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verder?</a:t>
            </a:r>
            <a:endParaRPr lang="nl-NL" dirty="0"/>
          </a:p>
        </p:txBody>
      </p:sp>
      <p:sp>
        <p:nvSpPr>
          <p:cNvPr id="3" name="Tijdelijke aanduiding voor inhoud 2"/>
          <p:cNvSpPr>
            <a:spLocks noGrp="1"/>
          </p:cNvSpPr>
          <p:nvPr>
            <p:ph idx="1"/>
          </p:nvPr>
        </p:nvSpPr>
        <p:spPr/>
        <p:txBody>
          <a:bodyPr>
            <a:normAutofit/>
          </a:bodyPr>
          <a:lstStyle/>
          <a:p>
            <a:endParaRPr lang="nl-NL" dirty="0" smtClean="0"/>
          </a:p>
          <a:p>
            <a:r>
              <a:rPr lang="nl-NL" dirty="0" smtClean="0"/>
              <a:t>Allard Strijker</a:t>
            </a:r>
            <a:br>
              <a:rPr lang="nl-NL" dirty="0" smtClean="0"/>
            </a:br>
            <a:r>
              <a:rPr lang="nl-NL" dirty="0" smtClean="0">
                <a:hlinkClick r:id="rId2"/>
              </a:rPr>
              <a:t>a.strijker@slo.nl</a:t>
            </a:r>
            <a:r>
              <a:rPr lang="nl-NL" dirty="0" smtClean="0"/>
              <a:t> </a:t>
            </a:r>
          </a:p>
        </p:txBody>
      </p:sp>
      <p:sp>
        <p:nvSpPr>
          <p:cNvPr id="4" name="Tekstvak 3"/>
          <p:cNvSpPr txBox="1"/>
          <p:nvPr/>
        </p:nvSpPr>
        <p:spPr>
          <a:xfrm>
            <a:off x="6090895" y="6144824"/>
            <a:ext cx="3179332" cy="307777"/>
          </a:xfrm>
          <a:prstGeom prst="rect">
            <a:avLst/>
          </a:prstGeom>
          <a:noFill/>
        </p:spPr>
        <p:txBody>
          <a:bodyPr wrap="none" rtlCol="0">
            <a:spAutoFit/>
          </a:bodyPr>
          <a:lstStyle/>
          <a:p>
            <a:r>
              <a:rPr lang="nl-NL" sz="1400" dirty="0">
                <a:solidFill>
                  <a:schemeClr val="bg1"/>
                </a:solidFill>
              </a:rPr>
              <a:t>http://</a:t>
            </a:r>
            <a:r>
              <a:rPr lang="nl-NL" sz="1400" dirty="0" smtClean="0">
                <a:solidFill>
                  <a:schemeClr val="bg1"/>
                </a:solidFill>
              </a:rPr>
              <a:t>curriculumvandetoekomst.slo.nl/</a:t>
            </a:r>
            <a:endParaRPr lang="nl-NL" sz="1400" dirty="0">
              <a:solidFill>
                <a:schemeClr val="bg1"/>
              </a:solidFill>
            </a:endParaRPr>
          </a:p>
        </p:txBody>
      </p:sp>
    </p:spTree>
    <p:extLst>
      <p:ext uri="{BB962C8B-B14F-4D97-AF65-F5344CB8AC3E}">
        <p14:creationId xmlns:p14="http://schemas.microsoft.com/office/powerpoint/2010/main" val="1272622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4045" y="1643148"/>
            <a:ext cx="7135909" cy="40961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621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a:t>Computational thinking in het onderwijs</a:t>
            </a:r>
          </a:p>
        </p:txBody>
      </p:sp>
      <p:sp>
        <p:nvSpPr>
          <p:cNvPr id="6" name="Tijdelijke aanduiding voor inhoud 5"/>
          <p:cNvSpPr>
            <a:spLocks noGrp="1"/>
          </p:cNvSpPr>
          <p:nvPr>
            <p:ph idx="1"/>
          </p:nvPr>
        </p:nvSpPr>
        <p:spPr/>
        <p:txBody>
          <a:bodyPr>
            <a:normAutofit lnSpcReduction="10000"/>
          </a:bodyPr>
          <a:lstStyle/>
          <a:p>
            <a:r>
              <a:rPr lang="nl-NL" dirty="0"/>
              <a:t>H</a:t>
            </a:r>
            <a:r>
              <a:rPr lang="nl-NL" dirty="0" smtClean="0"/>
              <a:t>et </a:t>
            </a:r>
            <a:r>
              <a:rPr lang="nl-NL" dirty="0"/>
              <a:t>(her)formuleren van problemen zodat ze op te lossen zijn met de computer</a:t>
            </a:r>
          </a:p>
          <a:p>
            <a:pPr lvl="1"/>
            <a:r>
              <a:rPr lang="nl-NL" dirty="0" smtClean="0"/>
              <a:t>Gegevens </a:t>
            </a:r>
            <a:r>
              <a:rPr lang="nl-NL" dirty="0"/>
              <a:t>logisch organiseren en analyseren</a:t>
            </a:r>
          </a:p>
          <a:p>
            <a:pPr lvl="1"/>
            <a:r>
              <a:rPr lang="nl-NL" dirty="0"/>
              <a:t>Gegevens representeren door middel van abstracties zoals modellen en simulaties</a:t>
            </a:r>
          </a:p>
          <a:p>
            <a:pPr lvl="1"/>
            <a:r>
              <a:rPr lang="nl-NL" dirty="0"/>
              <a:t>Het oplossen mogelijk te maken door algoritmisch te denken (denken in een reeks geordende  stappen</a:t>
            </a:r>
            <a:r>
              <a:rPr lang="nl-NL" dirty="0" smtClean="0"/>
              <a:t>)</a:t>
            </a:r>
            <a:endParaRPr lang="nl-NL" dirty="0"/>
          </a:p>
          <a:p>
            <a:pPr lvl="1"/>
            <a:r>
              <a:rPr lang="nl-NL" dirty="0"/>
              <a:t>Identificeren, analyseren en implementeren van mogelijke oplossingen met als doel het vinden van de meest efficiënte en effectieve combinatie van stappen en hulpmiddelen</a:t>
            </a:r>
          </a:p>
          <a:p>
            <a:pPr lvl="1"/>
            <a:r>
              <a:rPr lang="nl-NL" dirty="0"/>
              <a:t>Generaliseren en overbrengen (transfer) van dit proces van probleem oplossen naar een breed scala van problemen in andere </a:t>
            </a:r>
            <a:r>
              <a:rPr lang="nl-NL" dirty="0" smtClean="0"/>
              <a:t>leerdomeinen</a:t>
            </a:r>
          </a:p>
        </p:txBody>
      </p:sp>
      <p:sp>
        <p:nvSpPr>
          <p:cNvPr id="4" name="Tekstvak 3"/>
          <p:cNvSpPr txBox="1"/>
          <p:nvPr/>
        </p:nvSpPr>
        <p:spPr>
          <a:xfrm>
            <a:off x="6090895" y="6144824"/>
            <a:ext cx="3179332" cy="307777"/>
          </a:xfrm>
          <a:prstGeom prst="rect">
            <a:avLst/>
          </a:prstGeom>
          <a:noFill/>
        </p:spPr>
        <p:txBody>
          <a:bodyPr wrap="none" rtlCol="0">
            <a:spAutoFit/>
          </a:bodyPr>
          <a:lstStyle/>
          <a:p>
            <a:r>
              <a:rPr lang="nl-NL" sz="1400" dirty="0">
                <a:solidFill>
                  <a:schemeClr val="bg1"/>
                </a:solidFill>
              </a:rPr>
              <a:t>http://</a:t>
            </a:r>
            <a:r>
              <a:rPr lang="nl-NL" sz="1400" dirty="0" smtClean="0">
                <a:solidFill>
                  <a:schemeClr val="bg1"/>
                </a:solidFill>
              </a:rPr>
              <a:t>curriculumvandetoekomst.slo.nl/</a:t>
            </a:r>
            <a:endParaRPr lang="nl-NL" sz="1400" dirty="0">
              <a:solidFill>
                <a:schemeClr val="bg1"/>
              </a:solidFill>
            </a:endParaRPr>
          </a:p>
        </p:txBody>
      </p:sp>
    </p:spTree>
    <p:extLst>
      <p:ext uri="{BB962C8B-B14F-4D97-AF65-F5344CB8AC3E}">
        <p14:creationId xmlns:p14="http://schemas.microsoft.com/office/powerpoint/2010/main" val="2766022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Computational thinking in het onderwijs</a:t>
            </a:r>
            <a:endParaRPr lang="nl-NL" dirty="0"/>
          </a:p>
        </p:txBody>
      </p:sp>
      <p:sp>
        <p:nvSpPr>
          <p:cNvPr id="3" name="Tijdelijke aanduiding voor inhoud 2"/>
          <p:cNvSpPr>
            <a:spLocks noGrp="1"/>
          </p:cNvSpPr>
          <p:nvPr>
            <p:ph idx="1"/>
          </p:nvPr>
        </p:nvSpPr>
        <p:spPr/>
        <p:txBody>
          <a:bodyPr/>
          <a:lstStyle/>
          <a:p>
            <a:r>
              <a:rPr lang="nl-NL" dirty="0" smtClean="0"/>
              <a:t>En daarnaast</a:t>
            </a:r>
          </a:p>
          <a:p>
            <a:pPr lvl="1"/>
            <a:r>
              <a:rPr lang="nl-NL" dirty="0" smtClean="0"/>
              <a:t>Vertrouwen </a:t>
            </a:r>
            <a:r>
              <a:rPr lang="nl-NL" dirty="0"/>
              <a:t>in omgaan met complexiteit</a:t>
            </a:r>
          </a:p>
          <a:p>
            <a:pPr lvl="1"/>
            <a:r>
              <a:rPr lang="nl-NL" dirty="0"/>
              <a:t>Doorzettingsvermogen in het werken met moeilijke problemen</a:t>
            </a:r>
          </a:p>
          <a:p>
            <a:pPr lvl="1"/>
            <a:r>
              <a:rPr lang="nl-NL" dirty="0"/>
              <a:t>Vermogen om om te gaan met ambiguïteit</a:t>
            </a:r>
          </a:p>
          <a:p>
            <a:pPr lvl="1"/>
            <a:r>
              <a:rPr lang="nl-NL" dirty="0"/>
              <a:t>Vermogen om om te gaan met open problemen</a:t>
            </a:r>
          </a:p>
          <a:p>
            <a:pPr lvl="1"/>
            <a:r>
              <a:rPr lang="nl-NL" dirty="0"/>
              <a:t>Vermogen om met anderen te communiceren en samenwerken om een gezamenlijke doel of oplossing te  </a:t>
            </a:r>
            <a:r>
              <a:rPr lang="nl-NL" dirty="0" smtClean="0"/>
              <a:t>bereiken</a:t>
            </a:r>
            <a:endParaRPr lang="nl-NL" dirty="0"/>
          </a:p>
        </p:txBody>
      </p:sp>
      <p:sp>
        <p:nvSpPr>
          <p:cNvPr id="4" name="Tekstvak 3"/>
          <p:cNvSpPr txBox="1"/>
          <p:nvPr/>
        </p:nvSpPr>
        <p:spPr>
          <a:xfrm>
            <a:off x="6090895" y="6144824"/>
            <a:ext cx="3179332" cy="307777"/>
          </a:xfrm>
          <a:prstGeom prst="rect">
            <a:avLst/>
          </a:prstGeom>
          <a:noFill/>
        </p:spPr>
        <p:txBody>
          <a:bodyPr wrap="none" rtlCol="0">
            <a:spAutoFit/>
          </a:bodyPr>
          <a:lstStyle/>
          <a:p>
            <a:r>
              <a:rPr lang="nl-NL" sz="1400" dirty="0">
                <a:solidFill>
                  <a:schemeClr val="bg1"/>
                </a:solidFill>
              </a:rPr>
              <a:t>http://</a:t>
            </a:r>
            <a:r>
              <a:rPr lang="nl-NL" sz="1400" dirty="0" smtClean="0">
                <a:solidFill>
                  <a:schemeClr val="bg1"/>
                </a:solidFill>
              </a:rPr>
              <a:t>curriculumvandetoekomst.slo.nl/</a:t>
            </a:r>
            <a:endParaRPr lang="nl-NL" sz="1400" dirty="0">
              <a:solidFill>
                <a:schemeClr val="bg1"/>
              </a:solidFill>
            </a:endParaRPr>
          </a:p>
        </p:txBody>
      </p:sp>
    </p:spTree>
    <p:extLst>
      <p:ext uri="{BB962C8B-B14F-4D97-AF65-F5344CB8AC3E}">
        <p14:creationId xmlns:p14="http://schemas.microsoft.com/office/powerpoint/2010/main" val="3881344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Mijn telefoon</a:t>
            </a:r>
            <a:endParaRPr lang="nl-NL" dirty="0"/>
          </a:p>
        </p:txBody>
      </p:sp>
      <p:sp>
        <p:nvSpPr>
          <p:cNvPr id="3" name="Tijdelijke aanduiding voor inhoud 2"/>
          <p:cNvSpPr>
            <a:spLocks noGrp="1"/>
          </p:cNvSpPr>
          <p:nvPr>
            <p:ph sz="half" idx="1"/>
          </p:nvPr>
        </p:nvSpPr>
        <p:spPr/>
        <p:txBody>
          <a:bodyPr>
            <a:normAutofit lnSpcReduction="10000"/>
          </a:bodyPr>
          <a:lstStyle/>
          <a:p>
            <a:endParaRPr lang="nl-NL"/>
          </a:p>
        </p:txBody>
      </p:sp>
      <p:sp>
        <p:nvSpPr>
          <p:cNvPr id="4" name="Tijdelijke aanduiding voor inhoud 3"/>
          <p:cNvSpPr>
            <a:spLocks noGrp="1"/>
          </p:cNvSpPr>
          <p:nvPr>
            <p:ph sz="half" idx="2"/>
          </p:nvPr>
        </p:nvSpPr>
        <p:spPr/>
        <p:txBody>
          <a:bodyPr>
            <a:normAutofit lnSpcReduction="10000"/>
          </a:bodyPr>
          <a:lstStyle/>
          <a:p>
            <a:r>
              <a:rPr lang="nl-NL" dirty="0" smtClean="0"/>
              <a:t>Hoe bedien ik computers?</a:t>
            </a:r>
          </a:p>
          <a:p>
            <a:r>
              <a:rPr lang="nl-NL" dirty="0" smtClean="0"/>
              <a:t>Hoe krijg ik informatie te horen of te zien?</a:t>
            </a:r>
          </a:p>
          <a:p>
            <a:r>
              <a:rPr lang="nl-NL" dirty="0" smtClean="0"/>
              <a:t>Welke informatie krijg ik te zien?</a:t>
            </a:r>
          </a:p>
          <a:p>
            <a:r>
              <a:rPr lang="nl-NL" dirty="0" smtClean="0"/>
              <a:t>Waar komt informatie vandaan?</a:t>
            </a:r>
          </a:p>
          <a:p>
            <a:r>
              <a:rPr lang="nl-NL" dirty="0" smtClean="0"/>
              <a:t>Staat deze informatie lokaal of online?</a:t>
            </a:r>
          </a:p>
          <a:p>
            <a:r>
              <a:rPr lang="nl-NL" dirty="0" smtClean="0"/>
              <a:t>Wie is eigenaar van die informatie?</a:t>
            </a:r>
          </a:p>
          <a:p>
            <a:r>
              <a:rPr lang="nl-NL" dirty="0" smtClean="0"/>
              <a:t>Wie beslist wat ik zie?</a:t>
            </a:r>
          </a:p>
          <a:p>
            <a:r>
              <a:rPr lang="nl-NL" dirty="0"/>
              <a:t>Mag iedereen over deze informatie beschikken?</a:t>
            </a:r>
          </a:p>
          <a:p>
            <a:r>
              <a:rPr lang="nl-NL" dirty="0" smtClean="0"/>
              <a:t>Hebben computers humor?</a:t>
            </a:r>
          </a:p>
          <a:p>
            <a:endParaRPr lang="nl-NL" dirty="0"/>
          </a:p>
        </p:txBody>
      </p:sp>
      <p:pic>
        <p:nvPicPr>
          <p:cNvPr id="8" name="Afbeelding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74638"/>
            <a:ext cx="3300627" cy="5851527"/>
          </a:xfrm>
          <a:prstGeom prst="rect">
            <a:avLst/>
          </a:prstGeom>
        </p:spPr>
      </p:pic>
    </p:spTree>
    <p:extLst>
      <p:ext uri="{BB962C8B-B14F-4D97-AF65-F5344CB8AC3E}">
        <p14:creationId xmlns:p14="http://schemas.microsoft.com/office/powerpoint/2010/main" val="125896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Computational</a:t>
            </a:r>
            <a:r>
              <a:rPr lang="nl-NL" dirty="0" smtClean="0"/>
              <a:t> thinking</a:t>
            </a:r>
            <a:endParaRPr lang="nl-NL" dirty="0"/>
          </a:p>
        </p:txBody>
      </p:sp>
      <p:sp>
        <p:nvSpPr>
          <p:cNvPr id="3" name="Tijdelijke aanduiding voor inhoud 2"/>
          <p:cNvSpPr>
            <a:spLocks noGrp="1"/>
          </p:cNvSpPr>
          <p:nvPr>
            <p:ph idx="1"/>
          </p:nvPr>
        </p:nvSpPr>
        <p:spPr/>
        <p:txBody>
          <a:bodyPr/>
          <a:lstStyle/>
          <a:p>
            <a:pPr fontAlgn="t"/>
            <a:r>
              <a:rPr lang="nl-NL" dirty="0"/>
              <a:t>Problemen (her)</a:t>
            </a:r>
            <a:r>
              <a:rPr lang="nl-NL" dirty="0" err="1"/>
              <a:t>fomuleren</a:t>
            </a:r>
            <a:r>
              <a:rPr lang="nl-NL" dirty="0"/>
              <a:t> ​</a:t>
            </a:r>
          </a:p>
          <a:p>
            <a:pPr fontAlgn="t"/>
            <a:r>
              <a:rPr lang="nl-NL" dirty="0"/>
              <a:t>Gegevens verzamelen ​</a:t>
            </a:r>
          </a:p>
          <a:p>
            <a:pPr fontAlgn="t"/>
            <a:r>
              <a:rPr lang="nl-NL" dirty="0"/>
              <a:t>Gegevens analyseren ​ ​</a:t>
            </a:r>
          </a:p>
          <a:p>
            <a:pPr fontAlgn="t"/>
            <a:r>
              <a:rPr lang="nl-NL" dirty="0"/>
              <a:t>Gegevens visualiseren </a:t>
            </a:r>
          </a:p>
          <a:p>
            <a:pPr fontAlgn="t"/>
            <a:r>
              <a:rPr lang="nl-NL" dirty="0"/>
              <a:t>Probleem decompositie    </a:t>
            </a:r>
          </a:p>
          <a:p>
            <a:pPr fontAlgn="t"/>
            <a:r>
              <a:rPr lang="nl-NL" dirty="0"/>
              <a:t>Abstractie    </a:t>
            </a:r>
          </a:p>
          <a:p>
            <a:pPr fontAlgn="t"/>
            <a:r>
              <a:rPr lang="nl-NL" dirty="0"/>
              <a:t>Algoritmes en procedures ​ ​ ​</a:t>
            </a:r>
          </a:p>
          <a:p>
            <a:pPr fontAlgn="t"/>
            <a:r>
              <a:rPr lang="nl-NL" dirty="0"/>
              <a:t>Automatisering   ​ ​</a:t>
            </a:r>
          </a:p>
          <a:p>
            <a:pPr fontAlgn="t"/>
            <a:r>
              <a:rPr lang="nl-NL" dirty="0"/>
              <a:t>Simulatie en modellering ​ ​ ​</a:t>
            </a:r>
          </a:p>
          <a:p>
            <a:pPr fontAlgn="t"/>
            <a:r>
              <a:rPr lang="nl-NL" dirty="0" err="1"/>
              <a:t>Parallelization</a:t>
            </a:r>
            <a:r>
              <a:rPr lang="nl-NL" dirty="0"/>
              <a:t>   ​</a:t>
            </a:r>
          </a:p>
          <a:p>
            <a:endParaRPr lang="nl-NL" dirty="0"/>
          </a:p>
        </p:txBody>
      </p:sp>
    </p:spTree>
    <p:extLst>
      <p:ext uri="{BB962C8B-B14F-4D97-AF65-F5344CB8AC3E}">
        <p14:creationId xmlns:p14="http://schemas.microsoft.com/office/powerpoint/2010/main" val="384774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Trends en CT</a:t>
            </a:r>
            <a:endParaRPr lang="nl-NL" dirty="0"/>
          </a:p>
        </p:txBody>
      </p:sp>
      <p:sp>
        <p:nvSpPr>
          <p:cNvPr id="3" name="Tijdelijke aanduiding voor inhoud 2"/>
          <p:cNvSpPr>
            <a:spLocks noGrp="1"/>
          </p:cNvSpPr>
          <p:nvPr>
            <p:ph type="body" idx="1"/>
          </p:nvPr>
        </p:nvSpPr>
        <p:spPr/>
        <p:txBody>
          <a:bodyPr>
            <a:normAutofit/>
          </a:bodyPr>
          <a:lstStyle/>
          <a:p>
            <a:r>
              <a:rPr lang="nl-NL" dirty="0" smtClean="0"/>
              <a:t>Technologie</a:t>
            </a:r>
            <a:endParaRPr lang="nl-NL" dirty="0"/>
          </a:p>
        </p:txBody>
      </p:sp>
      <p:sp>
        <p:nvSpPr>
          <p:cNvPr id="4" name="Tijdelijke aanduiding voor inhoud 3"/>
          <p:cNvSpPr>
            <a:spLocks noGrp="1"/>
          </p:cNvSpPr>
          <p:nvPr>
            <p:ph sz="half" idx="2"/>
          </p:nvPr>
        </p:nvSpPr>
        <p:spPr/>
        <p:txBody>
          <a:bodyPr/>
          <a:lstStyle/>
          <a:p>
            <a:r>
              <a:rPr lang="nl-NL" dirty="0"/>
              <a:t>Robotisering</a:t>
            </a:r>
          </a:p>
          <a:p>
            <a:r>
              <a:rPr lang="nl-NL" dirty="0"/>
              <a:t>Kunstmatige intelligentie</a:t>
            </a:r>
          </a:p>
          <a:p>
            <a:r>
              <a:rPr lang="nl-NL" dirty="0"/>
              <a:t>Virtual </a:t>
            </a:r>
            <a:r>
              <a:rPr lang="nl-NL" dirty="0" err="1"/>
              <a:t>reality</a:t>
            </a:r>
            <a:endParaRPr lang="nl-NL" dirty="0"/>
          </a:p>
          <a:p>
            <a:r>
              <a:rPr lang="nl-NL" dirty="0" err="1"/>
              <a:t>Machinelearning</a:t>
            </a:r>
            <a:endParaRPr lang="nl-NL" dirty="0"/>
          </a:p>
          <a:p>
            <a:r>
              <a:rPr lang="nl-NL" dirty="0"/>
              <a:t>Nepnieuws</a:t>
            </a:r>
          </a:p>
          <a:p>
            <a:r>
              <a:rPr lang="nl-NL" dirty="0"/>
              <a:t>Cybercrime</a:t>
            </a:r>
          </a:p>
          <a:p>
            <a:r>
              <a:rPr lang="nl-NL" dirty="0" smtClean="0"/>
              <a:t>Blockchain</a:t>
            </a:r>
          </a:p>
          <a:p>
            <a:r>
              <a:rPr lang="nl-NL" dirty="0" smtClean="0"/>
              <a:t>Big data</a:t>
            </a:r>
          </a:p>
          <a:p>
            <a:r>
              <a:rPr lang="nl-NL" dirty="0" err="1" smtClean="0"/>
              <a:t>Linked</a:t>
            </a:r>
            <a:r>
              <a:rPr lang="nl-NL" dirty="0" smtClean="0"/>
              <a:t> data</a:t>
            </a:r>
            <a:endParaRPr lang="nl-NL" dirty="0"/>
          </a:p>
          <a:p>
            <a:endParaRPr lang="nl-NL" dirty="0"/>
          </a:p>
        </p:txBody>
      </p:sp>
      <p:sp>
        <p:nvSpPr>
          <p:cNvPr id="5" name="Tijdelijke aanduiding voor tekst 4"/>
          <p:cNvSpPr>
            <a:spLocks noGrp="1"/>
          </p:cNvSpPr>
          <p:nvPr>
            <p:ph type="body" sz="quarter" idx="3"/>
          </p:nvPr>
        </p:nvSpPr>
        <p:spPr/>
        <p:txBody>
          <a:bodyPr/>
          <a:lstStyle/>
          <a:p>
            <a:r>
              <a:rPr lang="nl-NL" dirty="0" smtClean="0"/>
              <a:t>Maatschappij</a:t>
            </a:r>
            <a:endParaRPr lang="nl-NL" dirty="0"/>
          </a:p>
        </p:txBody>
      </p:sp>
      <p:sp>
        <p:nvSpPr>
          <p:cNvPr id="6" name="Tijdelijke aanduiding voor inhoud 5"/>
          <p:cNvSpPr>
            <a:spLocks noGrp="1"/>
          </p:cNvSpPr>
          <p:nvPr>
            <p:ph sz="quarter" idx="4"/>
          </p:nvPr>
        </p:nvSpPr>
        <p:spPr/>
        <p:txBody>
          <a:bodyPr/>
          <a:lstStyle/>
          <a:p>
            <a:r>
              <a:rPr lang="nl-NL" dirty="0" smtClean="0"/>
              <a:t>Werk</a:t>
            </a:r>
          </a:p>
          <a:p>
            <a:r>
              <a:rPr lang="nl-NL" dirty="0" smtClean="0"/>
              <a:t>Financiën</a:t>
            </a:r>
          </a:p>
          <a:p>
            <a:r>
              <a:rPr lang="nl-NL" dirty="0" smtClean="0"/>
              <a:t>Zorg &amp; welzijn</a:t>
            </a:r>
          </a:p>
          <a:p>
            <a:r>
              <a:rPr lang="nl-NL" dirty="0" smtClean="0"/>
              <a:t>Politiek</a:t>
            </a:r>
          </a:p>
          <a:p>
            <a:r>
              <a:rPr lang="nl-NL" dirty="0" smtClean="0"/>
              <a:t>Communicatie</a:t>
            </a:r>
          </a:p>
          <a:p>
            <a:r>
              <a:rPr lang="nl-NL" dirty="0" smtClean="0"/>
              <a:t>Onderwijs</a:t>
            </a:r>
          </a:p>
          <a:p>
            <a:r>
              <a:rPr lang="nl-NL" dirty="0" smtClean="0"/>
              <a:t>Recht</a:t>
            </a:r>
          </a:p>
          <a:p>
            <a:endParaRPr lang="nl-NL" dirty="0"/>
          </a:p>
        </p:txBody>
      </p:sp>
      <p:pic>
        <p:nvPicPr>
          <p:cNvPr id="7" name="Afbeelding 6" descr="Schermopna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437" y="4799422"/>
            <a:ext cx="3774242" cy="1916572"/>
          </a:xfrm>
          <a:prstGeom prst="rect">
            <a:avLst/>
          </a:prstGeom>
          <a:ln>
            <a:noFill/>
          </a:ln>
          <a:effectLst>
            <a:outerShdw blurRad="292100" dist="139700" dir="2700000" algn="tl" rotWithShape="0">
              <a:srgbClr val="333333">
                <a:alpha val="65000"/>
              </a:srgbClr>
            </a:outerShdw>
          </a:effectLst>
        </p:spPr>
      </p:pic>
      <p:pic>
        <p:nvPicPr>
          <p:cNvPr id="8" name="Afbeelding 7" descr="Schermopna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6682" y="274638"/>
            <a:ext cx="3009997" cy="2031529"/>
          </a:xfrm>
          <a:prstGeom prst="rect">
            <a:avLst/>
          </a:prstGeom>
          <a:ln>
            <a:noFill/>
          </a:ln>
          <a:effectLst>
            <a:outerShdw blurRad="292100" dist="139700" dir="2700000" algn="tl" rotWithShape="0">
              <a:srgbClr val="333333">
                <a:alpha val="65000"/>
              </a:srgbClr>
            </a:outerShdw>
          </a:effectLst>
        </p:spPr>
      </p:pic>
      <p:pic>
        <p:nvPicPr>
          <p:cNvPr id="10" name="Afbeelding 9">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0030" y="4799422"/>
            <a:ext cx="1892223" cy="1916572"/>
          </a:xfrm>
          <a:prstGeom prst="rect">
            <a:avLst/>
          </a:prstGeom>
          <a:ln>
            <a:noFill/>
          </a:ln>
          <a:effectLst>
            <a:outerShdw blurRad="292100" dist="139700" dir="2700000" algn="tl" rotWithShape="0">
              <a:srgbClr val="333333">
                <a:alpha val="65000"/>
              </a:srgbClr>
            </a:outerShdw>
          </a:effectLst>
        </p:spPr>
      </p:pic>
      <p:pic>
        <p:nvPicPr>
          <p:cNvPr id="11" name="Afbeelding 10" descr="Schermopname">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6408" y="2558730"/>
            <a:ext cx="1660271" cy="1988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0795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870" y="857250"/>
            <a:ext cx="3892130" cy="5143500"/>
          </a:xfrm>
          <a:prstGeom prst="rect">
            <a:avLst/>
          </a:prstGeom>
        </p:spPr>
      </p:pic>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45485">
            <a:off x="632275" y="1278277"/>
            <a:ext cx="2944417" cy="3925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al 6"/>
          <p:cNvSpPr/>
          <p:nvPr/>
        </p:nvSpPr>
        <p:spPr>
          <a:xfrm>
            <a:off x="3951515" y="3241222"/>
            <a:ext cx="3956471" cy="685800"/>
          </a:xfrm>
          <a:prstGeom prst="ellipse">
            <a:avLst/>
          </a:prstGeom>
          <a:noFill/>
          <a:ln w="38100">
            <a:solidFill>
              <a:srgbClr val="C7007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dirty="0"/>
          </a:p>
        </p:txBody>
      </p:sp>
    </p:spTree>
    <p:extLst>
      <p:ext uri="{BB962C8B-B14F-4D97-AF65-F5344CB8AC3E}">
        <p14:creationId xmlns:p14="http://schemas.microsoft.com/office/powerpoint/2010/main" val="841576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O Computer">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O Computer" id="{F46E8CFA-AAA7-44D7-A602-E6A03FD6FF6A}" vid="{FC07C68B-4ECD-401C-95D0-440B655E71EE}"/>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jSubjectContent_0 xmlns="http://schemas.microsoft.com/sharepoint/v3">
      <Terms xmlns="http://schemas.microsoft.com/office/infopath/2007/PartnerControls"/>
    </ProjSubjectContent_0>
    <TaxCatchAll xmlns="3358aafe-7e8b-45d0-ba87-593c7ab0bf1b">
      <Value>55</Value>
      <Value>54</Value>
      <Value>31</Value>
      <Value>29</Value>
      <Value>27</Value>
      <Value>26</Value>
      <Value>25</Value>
      <Value>24</Value>
      <Value>23</Value>
      <Value>22</Value>
      <Value>21</Value>
      <Value>20</Value>
      <Value>19</Value>
      <Value>18</Value>
      <Value>17</Value>
      <Value>16</Value>
      <Value>15</Value>
      <Value>14</Value>
      <Value>13</Value>
      <Value>12</Value>
      <Value>11</Value>
      <Value>10</Value>
      <Value>9</Value>
      <Value>8</Value>
      <Value>7</Value>
      <Value>4</Value>
    </TaxCatchAll>
    <Projecttitel xmlns="bc863952-8117-46f8-9767-461517e5fe84">21e eeuwse vaardigheden</Projecttitel>
    <ProjSectionSpecificTheme_0 xmlns="http://schemas.microsoft.com/sharepoint/v3">
      <Terms xmlns="http://schemas.microsoft.com/office/infopath/2007/PartnerControls"/>
    </ProjSectionSpecificTheme_0>
    <TaxKeywordTaxHTField xmlns="3358aafe-7e8b-45d0-ba87-593c7ab0bf1b">
      <Terms xmlns="http://schemas.microsoft.com/office/infopath/2007/PartnerControls">
        <TermInfo xmlns="http://schemas.microsoft.com/office/infopath/2007/PartnerControls">
          <TermName xmlns="http://schemas.microsoft.com/office/infopath/2007/PartnerControls">Computational thinking</TermName>
          <TermId xmlns="http://schemas.microsoft.com/office/infopath/2007/PartnerControls">3839808d-5a4d-48c8-ab00-8b68dfd4e61e</TermId>
        </TermInfo>
        <TermInfo xmlns="http://schemas.microsoft.com/office/infopath/2007/PartnerControls">
          <TermName xmlns="http://schemas.microsoft.com/office/infopath/2007/PartnerControls">Programmeren</TermName>
          <TermId xmlns="http://schemas.microsoft.com/office/infopath/2007/PartnerControls">2ad88643-edac-4950-8fae-09d1cf2e1c50</TermId>
        </TermInfo>
        <TermInfo xmlns="http://schemas.microsoft.com/office/infopath/2007/PartnerControls">
          <TermName xmlns="http://schemas.microsoft.com/office/infopath/2007/PartnerControls">Coding</TermName>
          <TermId xmlns="http://schemas.microsoft.com/office/infopath/2007/PartnerControls">dd813d64-8cce-4005-b79e-f22e73ba3ec5</TermId>
        </TermInfo>
        <TermInfo xmlns="http://schemas.microsoft.com/office/infopath/2007/PartnerControls">
          <TermName xmlns="http://schemas.microsoft.com/office/infopath/2007/PartnerControls">Digitale geletterdheid</TermName>
          <TermId xmlns="http://schemas.microsoft.com/office/infopath/2007/PartnerControls">dd023cd1-bfda-45ec-ad4b-3b9ba134096e</TermId>
        </TermInfo>
      </Terms>
    </TaxKeywordTaxHTField>
    <f9179a0308174bf0876ae83d14624ec9 xmlns="bc863952-8117-46f8-9767-461517e5fe84">
      <Terms xmlns="http://schemas.microsoft.com/office/infopath/2007/PartnerControls"/>
    </f9179a0308174bf0876ae83d14624ec9>
    <ProjSection_0 xmlns="http://schemas.microsoft.com/sharepoint/v3">
      <Terms xmlns="http://schemas.microsoft.com/office/infopath/2007/PartnerControls">
        <TermInfo xmlns="http://schemas.microsoft.com/office/infopath/2007/PartnerControls">
          <TermName xmlns="http://schemas.microsoft.com/office/infopath/2007/PartnerControls">Beroepsgerichte vakken</TermName>
          <TermId xmlns="http://schemas.microsoft.com/office/infopath/2007/PartnerControls">c02d3ee2-408b-4a01-9bc8-4f1229189dda</TermId>
        </TermInfo>
        <TermInfo xmlns="http://schemas.microsoft.com/office/infopath/2007/PartnerControls">
          <TermName xmlns="http://schemas.microsoft.com/office/infopath/2007/PartnerControls">Bewegingsonderwijs en sport</TermName>
          <TermId xmlns="http://schemas.microsoft.com/office/infopath/2007/PartnerControls">9b533ed7-2783-467e-8de9-c5c201be90f8</TermId>
        </TermInfo>
        <TermInfo xmlns="http://schemas.microsoft.com/office/infopath/2007/PartnerControls">
          <TermName xmlns="http://schemas.microsoft.com/office/infopath/2007/PartnerControls">Kunst ＆ cultuur</TermName>
          <TermId xmlns="http://schemas.microsoft.com/office/infopath/2007/PartnerControls">20f36bf2-c273-4200-9cbf-5c1f095b83f1</TermId>
        </TermInfo>
        <TermInfo xmlns="http://schemas.microsoft.com/office/infopath/2007/PartnerControls">
          <TermName xmlns="http://schemas.microsoft.com/office/infopath/2007/PartnerControls">Mens en maatschappij</TermName>
          <TermId xmlns="http://schemas.microsoft.com/office/infopath/2007/PartnerControls">1a0c8ce4-690d-4f13-a435-7384e4c2815e</TermId>
        </TermInfo>
        <TermInfo xmlns="http://schemas.microsoft.com/office/infopath/2007/PartnerControls">
          <TermName xmlns="http://schemas.microsoft.com/office/infopath/2007/PartnerControls">Natuur ＆ techniek</TermName>
          <TermId xmlns="http://schemas.microsoft.com/office/infopath/2007/PartnerControls">5361bbef-f492-4740-ab29-53288ac4f244</TermId>
        </TermInfo>
        <TermInfo xmlns="http://schemas.microsoft.com/office/infopath/2007/PartnerControls">
          <TermName xmlns="http://schemas.microsoft.com/office/infopath/2007/PartnerControls">Nederlands</TermName>
          <TermId xmlns="http://schemas.microsoft.com/office/infopath/2007/PartnerControls">51aeae5e-6710-477c-94c1-290e19e802c3</TermId>
        </TermInfo>
        <TermInfo xmlns="http://schemas.microsoft.com/office/infopath/2007/PartnerControls">
          <TermName xmlns="http://schemas.microsoft.com/office/infopath/2007/PartnerControls">Rekenen/wiskunde</TermName>
          <TermId xmlns="http://schemas.microsoft.com/office/infopath/2007/PartnerControls">7dde732b-8043-465b-b4bf-89982e9d92e1</TermId>
        </TermInfo>
      </Terms>
    </ProjSection_0>
    <ProjSector_0 xmlns="http://schemas.microsoft.com/sharepoint/v3">
      <Terms xmlns="http://schemas.microsoft.com/office/infopath/2007/PartnerControls">
        <TermInfo xmlns="http://schemas.microsoft.com/office/infopath/2007/PartnerControls">
          <TermName xmlns="http://schemas.microsoft.com/office/infopath/2007/PartnerControls">Po</TermName>
          <TermId xmlns="http://schemas.microsoft.com/office/infopath/2007/PartnerControls">c7e1e85b-66e9-4249-88ed-7918563dfcf4</TermId>
        </TermInfo>
        <TermInfo xmlns="http://schemas.microsoft.com/office/infopath/2007/PartnerControls">
          <TermName xmlns="http://schemas.microsoft.com/office/infopath/2007/PartnerControls">Vmbo onderbouw</TermName>
          <TermId xmlns="http://schemas.microsoft.com/office/infopath/2007/PartnerControls">990b372b-cd0f-4940-9ba5-e20acf6d85b4</TermId>
        </TermInfo>
        <TermInfo xmlns="http://schemas.microsoft.com/office/infopath/2007/PartnerControls">
          <TermName xmlns="http://schemas.microsoft.com/office/infopath/2007/PartnerControls">Havo onderbouw</TermName>
          <TermId xmlns="http://schemas.microsoft.com/office/infopath/2007/PartnerControls">cf0cb74c-40df-4795-9ef2-8fcc2f1de3b7</TermId>
        </TermInfo>
        <TermInfo xmlns="http://schemas.microsoft.com/office/infopath/2007/PartnerControls">
          <TermName xmlns="http://schemas.microsoft.com/office/infopath/2007/PartnerControls">Vwo onderbouw</TermName>
          <TermId xmlns="http://schemas.microsoft.com/office/infopath/2007/PartnerControls">0c7ec1d2-2a72-456d-a071-c8593fd3728b</TermId>
        </TermInfo>
        <TermInfo xmlns="http://schemas.microsoft.com/office/infopath/2007/PartnerControls">
          <TermName xmlns="http://schemas.microsoft.com/office/infopath/2007/PartnerControls">Pabo</TermName>
          <TermId xmlns="http://schemas.microsoft.com/office/infopath/2007/PartnerControls">bfc68186-98c7-4d96-bba0-c2e17ad41c2d</TermId>
        </TermInfo>
        <TermInfo xmlns="http://schemas.microsoft.com/office/infopath/2007/PartnerControls">
          <TermName xmlns="http://schemas.microsoft.com/office/infopath/2007/PartnerControls">Tweedegraads lerarenopleiding</TermName>
          <TermId xmlns="http://schemas.microsoft.com/office/infopath/2007/PartnerControls">9a803a0f-5fad-44a2-8244-391f0b5dcc93</TermId>
        </TermInfo>
      </Terms>
    </ProjSector_0>
    <Projectnummer xmlns="bc863952-8117-46f8-9767-461517e5fe84">7483</Projectnummer>
    <ProjCurricularTheme_0 xmlns="http://schemas.microsoft.com/sharepoint/v3">
      <Terms xmlns="http://schemas.microsoft.com/office/infopath/2007/PartnerControls">
        <TermInfo xmlns="http://schemas.microsoft.com/office/infopath/2007/PartnerControls">
          <TermName xmlns="http://schemas.microsoft.com/office/infopath/2007/PartnerControls">Exemplarisch lesmateriaal</TermName>
          <TermId xmlns="http://schemas.microsoft.com/office/infopath/2007/PartnerControls">a702baa6-4239-4382-9a46-8bdd228babd2</TermId>
        </TermInfo>
        <TermInfo xmlns="http://schemas.microsoft.com/office/infopath/2007/PartnerControls">
          <TermName xmlns="http://schemas.microsoft.com/office/infopath/2007/PartnerControls">21e eeuwse vaardigheden</TermName>
          <TermId xmlns="http://schemas.microsoft.com/office/infopath/2007/PartnerControls">f3da9b89-ac6f-4af7-ac40-7ded7ee48870</TermId>
        </TermInfo>
        <TermInfo xmlns="http://schemas.microsoft.com/office/infopath/2007/PartnerControls">
          <TermName xmlns="http://schemas.microsoft.com/office/infopath/2007/PartnerControls">Digitale geletterdheid</TermName>
          <TermId xmlns="http://schemas.microsoft.com/office/infopath/2007/PartnerControls">dd023cd1-bfda-45ec-ad4b-3b9ba134096e</TermId>
        </TermInfo>
        <TermInfo xmlns="http://schemas.microsoft.com/office/infopath/2007/PartnerControls">
          <TermName xmlns="http://schemas.microsoft.com/office/infopath/2007/PartnerControls">Computational thinking</TermName>
          <TermId xmlns="http://schemas.microsoft.com/office/infopath/2007/PartnerControls">3839808d-5a4d-48c8-ab00-8b68dfd4e61e</TermId>
        </TermInfo>
        <TermInfo xmlns="http://schemas.microsoft.com/office/infopath/2007/PartnerControls">
          <TermName xmlns="http://schemas.microsoft.com/office/infopath/2007/PartnerControls">ICT-(basis)vaardigheden</TermName>
          <TermId xmlns="http://schemas.microsoft.com/office/infopath/2007/PartnerControls">27244f01-d8a5-42b8-bb35-4bd3fedc0ecc</TermId>
        </TermInfo>
        <TermInfo xmlns="http://schemas.microsoft.com/office/infopath/2007/PartnerControls">
          <TermName xmlns="http://schemas.microsoft.com/office/infopath/2007/PartnerControls">Informatievaardigheden</TermName>
          <TermId xmlns="http://schemas.microsoft.com/office/infopath/2007/PartnerControls">fc8ee1be-519b-4177-9d99-7f75ac27d4d4</TermId>
        </TermInfo>
        <TermInfo xmlns="http://schemas.microsoft.com/office/infopath/2007/PartnerControls">
          <TermName xmlns="http://schemas.microsoft.com/office/infopath/2007/PartnerControls">Mediawijsheid</TermName>
          <TermId xmlns="http://schemas.microsoft.com/office/infopath/2007/PartnerControls">b90f0ee6-c655-4121-b20c-8d002c0eca8c</TermId>
        </TermInfo>
        <TermInfo xmlns="http://schemas.microsoft.com/office/infopath/2007/PartnerControls">
          <TermName xmlns="http://schemas.microsoft.com/office/infopath/2007/PartnerControls">Kritisch denken</TermName>
          <TermId xmlns="http://schemas.microsoft.com/office/infopath/2007/PartnerControls">2912ec8b-1baf-4e51-a8d3-42130f57986e</TermId>
        </TermInfo>
        <TermInfo xmlns="http://schemas.microsoft.com/office/infopath/2007/PartnerControls">
          <TermName xmlns="http://schemas.microsoft.com/office/infopath/2007/PartnerControls">Zelfregulering</TermName>
          <TermId xmlns="http://schemas.microsoft.com/office/infopath/2007/PartnerControls">62a76fd1-7bc4-4fb2-a237-f063ac37848b</TermId>
        </TermInfo>
      </Terms>
    </ProjCurricularTheme_0>
  </documentManagement>
</p:properties>
</file>

<file path=customXml/item3.xml><?xml version="1.0" encoding="utf-8"?>
<ct:contentTypeSchema xmlns:ct="http://schemas.microsoft.com/office/2006/metadata/contentType" xmlns:ma="http://schemas.microsoft.com/office/2006/metadata/properties/metaAttributes" ct:_="" ma:_="" ma:contentTypeName="SLO project document" ma:contentTypeID="0x01010018487C037ACB3845830DE8BBF81DDA060096B217AC411ECE469B2BA0C772DA0416" ma:contentTypeVersion="2" ma:contentTypeDescription="" ma:contentTypeScope="" ma:versionID="f9dcdb9e80480e4af94bc9e4ef9b0bd6">
  <xsd:schema xmlns:xsd="http://www.w3.org/2001/XMLSchema" xmlns:xs="http://www.w3.org/2001/XMLSchema" xmlns:p="http://schemas.microsoft.com/office/2006/metadata/properties" xmlns:ns1="http://schemas.microsoft.com/sharepoint/v3" xmlns:ns2="bc863952-8117-46f8-9767-461517e5fe84" xmlns:ns3="3358aafe-7e8b-45d0-ba87-593c7ab0bf1b" targetNamespace="http://schemas.microsoft.com/office/2006/metadata/properties" ma:root="true" ma:fieldsID="9724ab6cc070a9d5e25983fab029163d" ns1:_="" ns2:_="" ns3:_="">
    <xsd:import namespace="http://schemas.microsoft.com/sharepoint/v3"/>
    <xsd:import namespace="bc863952-8117-46f8-9767-461517e5fe84"/>
    <xsd:import namespace="3358aafe-7e8b-45d0-ba87-593c7ab0bf1b"/>
    <xsd:element name="properties">
      <xsd:complexType>
        <xsd:sequence>
          <xsd:element name="documentManagement">
            <xsd:complexType>
              <xsd:all>
                <xsd:element ref="ns2:f9179a0308174bf0876ae83d14624ec9" minOccurs="0"/>
                <xsd:element ref="ns3:TaxCatchAll" minOccurs="0"/>
                <xsd:element ref="ns3:TaxCatchAllLabel" minOccurs="0"/>
                <xsd:element ref="ns2:Projecttitel" minOccurs="0"/>
                <xsd:element ref="ns2:Projectnummer" minOccurs="0"/>
                <xsd:element ref="ns3:TaxKeywordTaxHTField" minOccurs="0"/>
                <xsd:element ref="ns1:ProjSector_0" minOccurs="0"/>
                <xsd:element ref="ns1:ProjCurricularTheme_0" minOccurs="0"/>
                <xsd:element ref="ns1:ProjSectionSpecificTheme_0" minOccurs="0"/>
                <xsd:element ref="ns1:ProjSection_0" minOccurs="0"/>
                <xsd:element ref="ns1:ProjSubjectContent_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ojSector_0" ma:index="16" nillable="true" ma:taxonomy="true" ma:internalName="ProjSector_0" ma:taxonomyFieldName="ProjSector" ma:displayName="Sector" ma:default="4;#Po|c7e1e85b-66e9-4249-88ed-7918563dfcf4;#5;#Vo|30dc6674-5c77-4879-9c2a-adfa83fc2cff;#6;#So/Vso|66fbce18-1083-4108-8aa9-fee610bdee77" ma:fieldId="{b8f23eab-992b-43d9-acd2-d3a230b32b5f}" ma:taxonomyMulti="true" ma:sspId="65bb9fad-8ecd-4e58-b951-1b0a685157da" ma:termSetId="f094b31b-0180-4851-9ebd-5c7d9552b19c" ma:anchorId="00000000-0000-0000-0000-000000000000" ma:open="false" ma:isKeyword="false">
      <xsd:complexType>
        <xsd:sequence>
          <xsd:element ref="pc:Terms" minOccurs="0" maxOccurs="1"/>
        </xsd:sequence>
      </xsd:complexType>
    </xsd:element>
    <xsd:element name="ProjCurricularTheme_0" ma:index="18" nillable="true" ma:taxonomy="true" ma:internalName="ProjCurricularTheme_0" ma:taxonomyFieldName="ProjCurricularTheme" ma:displayName="Leerplankundig thema" ma:default="7;#21e eeuwse vaardigheden|f3da9b89-ac6f-4af7-ac40-7ded7ee48870;#8;#Digitale geletterdheid|dd023cd1-bfda-45ec-ad4b-3b9ba134096e;#9;#Computational thinking|3839808d-5a4d-48c8-ab00-8b68dfd4e61e;#10;#ICT-basisvaardigheden|27244f01-d8a5-42b8-bb35-4bd3fedc0ecc;#11;#Informatievaardigheden|fc8ee1be-519b-4177-9d99-7f75ac27d4d4;#12;#Mediawijsheid|b90f0ee6-c655-4121-b20c-8d002c0eca8c" ma:fieldId="{dd8470eb-7315-4df2-b2a6-e958e607e142}" ma:taxonomyMulti="true" ma:sspId="65bb9fad-8ecd-4e58-b951-1b0a685157da" ma:termSetId="c46f7ee8-50c4-42e2-9209-7c6adacde0a9" ma:anchorId="00000000-0000-0000-0000-000000000000" ma:open="false" ma:isKeyword="false">
      <xsd:complexType>
        <xsd:sequence>
          <xsd:element ref="pc:Terms" minOccurs="0" maxOccurs="1"/>
        </xsd:sequence>
      </xsd:complexType>
    </xsd:element>
    <xsd:element name="ProjSectionSpecificTheme_0" ma:index="20" nillable="true" ma:taxonomy="true" ma:internalName="ProjSectionSpecificTheme_0" ma:taxonomyFieldName="ProjSectionSpecificTheme" ma:displayName="Vakspecifiek thema" ma:default="" ma:fieldId="{3cadc22e-8b43-4a40-861e-f45aa76de69a}" ma:taxonomyMulti="true" ma:sspId="65bb9fad-8ecd-4e58-b951-1b0a685157da" ma:termSetId="d6eaa525-a5d0-4a07-b890-e9233743789f" ma:anchorId="00000000-0000-0000-0000-000000000000" ma:open="false" ma:isKeyword="false">
      <xsd:complexType>
        <xsd:sequence>
          <xsd:element ref="pc:Terms" minOccurs="0" maxOccurs="1"/>
        </xsd:sequence>
      </xsd:complexType>
    </xsd:element>
    <xsd:element name="ProjSection_0" ma:index="22" nillable="true" ma:taxonomy="true" ma:internalName="ProjSection_0" ma:taxonomyFieldName="ProjSection" ma:displayName="Vaksectie" ma:default="" ma:fieldId="{09fe8466-f84e-4b96-981f-6d31d14d893a}" ma:taxonomyMulti="true" ma:sspId="65bb9fad-8ecd-4e58-b951-1b0a685157da" ma:termSetId="c6f33e55-e762-4fa4-8346-db1fc1809b2d" ma:anchorId="00000000-0000-0000-0000-000000000000" ma:open="false" ma:isKeyword="false">
      <xsd:complexType>
        <xsd:sequence>
          <xsd:element ref="pc:Terms" minOccurs="0" maxOccurs="1"/>
        </xsd:sequence>
      </xsd:complexType>
    </xsd:element>
    <xsd:element name="ProjSubjectContent_0" ma:index="24" nillable="true" ma:taxonomy="true" ma:internalName="ProjSubjectContent_0" ma:taxonomyFieldName="ProjSubjectContent" ma:displayName="Vakinhoud" ma:default="115;#Vakoverstijgende inhouden en vaardigheden|b36752bd-c571-437e-9266-199e3227d41f" ma:fieldId="{2d0cf631-35b2-41a8-80d2-b6e1d52d9be4}" ma:taxonomyMulti="true" ma:sspId="65bb9fad-8ecd-4e58-b951-1b0a685157da" ma:termSetId="3eef768d-4fe2-4c08-af8a-4dfaa4cac8a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863952-8117-46f8-9767-461517e5fe84" elementFormDefault="qualified">
    <xsd:import namespace="http://schemas.microsoft.com/office/2006/documentManagement/types"/>
    <xsd:import namespace="http://schemas.microsoft.com/office/infopath/2007/PartnerControls"/>
    <xsd:element name="f9179a0308174bf0876ae83d14624ec9" ma:index="8" nillable="true" ma:taxonomy="true" ma:internalName="f9179a0308174bf0876ae83d14624ec9" ma:taxonomyFieldName="Documenttypes" ma:displayName="Documenttypes" ma:default="" ma:fieldId="{f9179a03-0817-4bf0-876a-e83d14624ec9}" ma:sspId="65bb9fad-8ecd-4e58-b951-1b0a685157da" ma:termSetId="54bd4068-eea5-4eb8-b4d4-e740f64d998f" ma:anchorId="00000000-0000-0000-0000-000000000000" ma:open="false" ma:isKeyword="false">
      <xsd:complexType>
        <xsd:sequence>
          <xsd:element ref="pc:Terms" minOccurs="0" maxOccurs="1"/>
        </xsd:sequence>
      </xsd:complexType>
    </xsd:element>
    <xsd:element name="Projecttitel" ma:index="12" nillable="true" ma:displayName="Projecttitel" ma:default="ICO-Digitale geletterdheid " ma:internalName="Projecttitel">
      <xsd:simpleType>
        <xsd:restriction base="dms:Text">
          <xsd:maxLength value="255"/>
        </xsd:restriction>
      </xsd:simpleType>
    </xsd:element>
    <xsd:element name="Projectnummer" ma:index="13" nillable="true" ma:displayName="Projectnummer" ma:default="7582" ma:internalName="Projectnumm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58aafe-7e8b-45d0-ba87-593c7ab0bf1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6156351-9416-4675-8897-5F78AC8A7E4B}" ma:internalName="TaxCatchAll" ma:showField="CatchAllData" ma:web="{516fd467-a916-4728-8cf5-2629622090f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6156351-9416-4675-8897-5F78AC8A7E4B}" ma:internalName="TaxCatchAllLabel" ma:readOnly="true" ma:showField="CatchAllDataLabel" ma:web="{516fd467-a916-4728-8cf5-2629622090f3}">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Trefwoorden" ma:fieldId="{23f27201-bee3-471e-b2e7-b64fd8b7ca38}" ma:taxonomyMulti="true" ma:sspId="65bb9fad-8ecd-4e58-b951-1b0a685157da"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88FF04-FE6D-4A48-9FC7-FCEDC3479486}">
  <ds:schemaRefs>
    <ds:schemaRef ds:uri="http://schemas.microsoft.com/sharepoint/v3/contenttype/forms"/>
  </ds:schemaRefs>
</ds:datastoreItem>
</file>

<file path=customXml/itemProps2.xml><?xml version="1.0" encoding="utf-8"?>
<ds:datastoreItem xmlns:ds="http://schemas.openxmlformats.org/officeDocument/2006/customXml" ds:itemID="{0FE311DC-4A3A-4675-AFB7-C73F83CAC8B9}">
  <ds:schemaRefs>
    <ds:schemaRef ds:uri="http://schemas.microsoft.com/sharepoint/v3"/>
    <ds:schemaRef ds:uri="http://schemas.microsoft.com/office/2006/documentManagement/types"/>
    <ds:schemaRef ds:uri="http://purl.org/dc/term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358aafe-7e8b-45d0-ba87-593c7ab0bf1b"/>
    <ds:schemaRef ds:uri="bc863952-8117-46f8-9767-461517e5fe84"/>
    <ds:schemaRef ds:uri="http://www.w3.org/XML/1998/namespace"/>
  </ds:schemaRefs>
</ds:datastoreItem>
</file>

<file path=customXml/itemProps3.xml><?xml version="1.0" encoding="utf-8"?>
<ds:datastoreItem xmlns:ds="http://schemas.openxmlformats.org/officeDocument/2006/customXml" ds:itemID="{1FAEAC14-145C-4B74-9853-AC382F13C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c863952-8117-46f8-9767-461517e5fe84"/>
    <ds:schemaRef ds:uri="3358aafe-7e8b-45d0-ba87-593c7ab0bf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2565</TotalTime>
  <Words>473</Words>
  <Application>Microsoft Office PowerPoint</Application>
  <PresentationFormat>Diavoorstelling (4:3)</PresentationFormat>
  <Paragraphs>105</Paragraphs>
  <Slides>24</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Calibri</vt:lpstr>
      <vt:lpstr>Wingdings</vt:lpstr>
      <vt:lpstr>SLO Computer</vt:lpstr>
      <vt:lpstr>Computational thinking != Programmeren != Coderen</vt:lpstr>
      <vt:lpstr>Deze workshop</vt:lpstr>
      <vt:lpstr>PowerPoint-presentatie</vt:lpstr>
      <vt:lpstr>Computational thinking in het onderwijs</vt:lpstr>
      <vt:lpstr>Computational thinking in het onderwijs</vt:lpstr>
      <vt:lpstr>Mijn telefoon</vt:lpstr>
      <vt:lpstr>Computational thinking</vt:lpstr>
      <vt:lpstr>Trends en CT</vt:lpstr>
      <vt:lpstr>PowerPoint-presentatie</vt:lpstr>
      <vt:lpstr>PowerPoint-presentatie</vt:lpstr>
      <vt:lpstr>Digiwijzer</vt:lpstr>
      <vt:lpstr>Regeerakkoord 2017</vt:lpstr>
      <vt:lpstr>Curriculum.nu</vt:lpstr>
      <vt:lpstr>PowerPoint-presentatie</vt:lpstr>
      <vt:lpstr>Digitale geletterdheid</vt:lpstr>
      <vt:lpstr>PowerPoint-presentatie</vt:lpstr>
      <vt:lpstr>PowerPoint-presentatie</vt:lpstr>
      <vt:lpstr>PowerPoint-presentatie</vt:lpstr>
      <vt:lpstr>PowerPoint-presentatie</vt:lpstr>
      <vt:lpstr>PowerPoint-presentatie</vt:lpstr>
      <vt:lpstr>Leerlijnen digitale geletterdheid</vt:lpstr>
      <vt:lpstr>Voorbeeldmatig leerplankader Computational Thinking</vt:lpstr>
      <vt:lpstr>Computational thinking != Programmeren != Coderen</vt:lpstr>
      <vt:lpstr>Hoe verder?</vt:lpstr>
    </vt:vector>
  </TitlesOfParts>
  <Company>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thinking als onderdeel van Digitale geletterdheid in het onderwijs</dc:title>
  <dc:creator>Petra Fisser;Allard Strijker</dc:creator>
  <cp:keywords>Digitale Geletterdheid;computational thinking;Programmeren;Coding</cp:keywords>
  <cp:lastModifiedBy>Allard Strijker</cp:lastModifiedBy>
  <cp:revision>110</cp:revision>
  <dcterms:created xsi:type="dcterms:W3CDTF">2015-06-02T11:04:41Z</dcterms:created>
  <dcterms:modified xsi:type="dcterms:W3CDTF">2017-11-23T09:27:13Z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0x01010018487C037ACB3845830DE8BBF81DDA060096B217AC411ECE469B2BA0C772DA0416</vt:lpwstr>
  </property>
  <property fmtid="{D5CDD505-2E9C-101B-9397-08002B2CF9AE}" pid="3" name="ProjSection">
    <vt:lpwstr>23;#Beroepsgerichte vakken|c02d3ee2-408b-4a01-9bc8-4f1229189dda;#24;#Bewegingsonderwijs en sport|9b533ed7-2783-467e-8de9-c5c201be90f8;#25;#Kunst ＆ cultuur|20f36bf2-c273-4200-9cbf-5c1f095b83f1;#26;#Mens en maatschappij|1a0c8ce4-690d-4f13-a435-7384e4c2815e;</vt:lpwstr>
  </property>
  <property fmtid="{D5CDD505-2E9C-101B-9397-08002B2CF9AE}" pid="4" name="TaxKeyword">
    <vt:lpwstr>13;#Computational thinking|3839808d-5a4d-48c8-ab00-8b68dfd4e61e;#54;#Programmeren|2ad88643-edac-4950-8fae-09d1cf2e1c50;#55;#Coding|dd813d64-8cce-4005-b79e-f22e73ba3ec5;#14;#Digitale geletterdheid|dd023cd1-bfda-45ec-ad4b-3b9ba134096e</vt:lpwstr>
  </property>
  <property fmtid="{D5CDD505-2E9C-101B-9397-08002B2CF9AE}" pid="5" name="ProjCurricularTheme">
    <vt:lpwstr>20;#Exemplarisch lesmateriaal|a702baa6-4239-4382-9a46-8bdd228babd2;#7;#21e eeuwse vaardigheden|f3da9b89-ac6f-4af7-ac40-7ded7ee48870;#8;#Digitale geletterdheid|dd023cd1-bfda-45ec-ad4b-3b9ba134096e;#9;#Computational thinking|3839808d-5a4d-48c8-ab00-8b68dfd4</vt:lpwstr>
  </property>
  <property fmtid="{D5CDD505-2E9C-101B-9397-08002B2CF9AE}" pid="6" name="Documenttypes">
    <vt:lpwstr/>
  </property>
  <property fmtid="{D5CDD505-2E9C-101B-9397-08002B2CF9AE}" pid="7" name="ProjSubjectContent">
    <vt:lpwstr/>
  </property>
  <property fmtid="{D5CDD505-2E9C-101B-9397-08002B2CF9AE}" pid="8" name="ProjSector">
    <vt:lpwstr>4;#Po|c7e1e85b-66e9-4249-88ed-7918563dfcf4;#15;#Vmbo onderbouw|990b372b-cd0f-4940-9ba5-e20acf6d85b4;#16;#Havo onderbouw|cf0cb74c-40df-4795-9ef2-8fcc2f1de3b7;#17;#Vwo onderbouw|0c7ec1d2-2a72-456d-a071-c8593fd3728b;#18;#Pabo|bfc68186-98c7-4d96-bba0-c2e17ad4</vt:lpwstr>
  </property>
  <property fmtid="{D5CDD505-2E9C-101B-9397-08002B2CF9AE}" pid="9" name="ProjSectionSpecificTheme">
    <vt:lpwstr/>
  </property>
</Properties>
</file>