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7" r:id="rId7"/>
    <p:sldId id="261" r:id="rId8"/>
    <p:sldId id="263" r:id="rId9"/>
    <p:sldId id="269" r:id="rId10"/>
    <p:sldId id="266" r:id="rId11"/>
    <p:sldId id="270" r:id="rId12"/>
    <p:sldId id="271" r:id="rId13"/>
    <p:sldId id="268" r:id="rId14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/>
    <p:restoredTop sz="94648"/>
  </p:normalViewPr>
  <p:slideViewPr>
    <p:cSldViewPr snapToGrid="0" snapToObjects="1" showGuides="1">
      <p:cViewPr varScale="1">
        <p:scale>
          <a:sx n="57" d="100"/>
          <a:sy n="57" d="100"/>
        </p:scale>
        <p:origin x="9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0C6CE4-04FD-4C4A-BDB3-3BE69E5831B7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4A4C76-0820-2D40-8684-E4FD6C4200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6A4F47-7184-C649-BD4F-63E0EA539759}" type="datetimeFigureOut">
              <a:rPr lang="nl-NL"/>
              <a:pPr>
                <a:defRPr/>
              </a:pPr>
              <a:t>20-11-2017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1861AD-B510-AA4F-8832-9D2B33D9BB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D6AFA-EA2F-5D47-BBD0-7A45FF7DE149}" type="slidenum">
              <a:rPr lang="nl-NL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2507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g"/><Relationship Id="rId7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hyperlink" Target="https://www.google.nl/url?sa=i&amp;rct=j&amp;q=&amp;esrc=s&amp;source=images&amp;cd=&amp;cad=rja&amp;uact=8&amp;ved=0ahUKEwisifWnrcvXAhURpKQKHcsyD5MQjRwIBw&amp;url=https://mennokater.wordpress.com/inhoudsopgave/de-europese-zeemachten-en-hun-schepen-in-het-tijdperk-van-het-zeil/&amp;psig=AOvVaw2Y_4WqytvYuQgwIaG67iA7&amp;ust=151120542994306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55PCrrZ_WAhWREVAKHQSdB0QQjRwIBw&amp;url=https://www.kennisnet.nl/artikel/nieuw-model-21e-eeuwse-vaardigheden/&amp;psig=AFQjCNFY7kCsdfEFIbuUQ-HySXEivxUZpA&amp;ust=150529562360835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1417638" y="3657600"/>
            <a:ext cx="878840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NL" altLang="x-none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Samenwerken, dat kunnen ze wel</a:t>
            </a:r>
            <a:endParaRPr lang="nl-NL" altLang="x-none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" name="Ondertitel 2"/>
          <p:cNvSpPr>
            <a:spLocks noGrp="1"/>
          </p:cNvSpPr>
          <p:nvPr>
            <p:ph type="subTitle" idx="4294967295"/>
          </p:nvPr>
        </p:nvSpPr>
        <p:spPr bwMode="auto">
          <a:xfrm>
            <a:off x="1417638" y="5251450"/>
            <a:ext cx="9121775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nl-NL" altLang="x-none" sz="2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Sigrid Loenen. 21e </a:t>
            </a:r>
            <a:r>
              <a:rPr lang="nl-NL" altLang="x-none" sz="20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eeuwse</a:t>
            </a:r>
            <a:r>
              <a:rPr lang="nl-NL" altLang="x-none" sz="2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vaardigheden: de scholen aan zet. 23 nov 2017</a:t>
            </a:r>
            <a:endParaRPr lang="nl-NL" altLang="x-none" sz="20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2"/>
          <p:cNvSpPr txBox="1">
            <a:spLocks noChangeArrowheads="1"/>
          </p:cNvSpPr>
          <p:nvPr/>
        </p:nvSpPr>
        <p:spPr bwMode="auto">
          <a:xfrm>
            <a:off x="1149350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Opdracht: </a:t>
            </a:r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boot</a:t>
            </a:r>
            <a:endParaRPr lang="nl-NL" altLang="x-none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25538" y="1684337"/>
            <a:ext cx="948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materialen </a:t>
            </a:r>
            <a:r>
              <a:rPr lang="nl-NL" sz="2400" dirty="0" smtClean="0">
                <a:sym typeface="Wingdings" panose="05000000000000000000" pitchFamily="2" charset="2"/>
              </a:rPr>
              <a:t> tafel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ym typeface="Wingdings" panose="05000000000000000000" pitchFamily="2" charset="2"/>
              </a:rPr>
              <a:t>3 minuten 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ym typeface="Wingdings" panose="05000000000000000000" pitchFamily="2" charset="2"/>
              </a:rPr>
              <a:t>groepjes van 4 personen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459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xead.nl/resize/500-500/upload/f3be62841e4428d8481da3f982d9bda6Q2FydG9vbl9payB3ZXJrIGp1bGxpZSB3ZXJrZW4gdG9jaCBzYW1lbndlcmtlbl8zMDA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07" y="1002562"/>
            <a:ext cx="5231308" cy="43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2"/>
          <p:cNvSpPr txBox="1">
            <a:spLocks noChangeArrowheads="1"/>
          </p:cNvSpPr>
          <p:nvPr/>
        </p:nvSpPr>
        <p:spPr bwMode="auto">
          <a:xfrm>
            <a:off x="1149350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Samenwerken of samen werken?</a:t>
            </a:r>
            <a:endParaRPr lang="nl-NL" altLang="x-none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http://www.mamaapps.nl/makeimage.php?src=pictures%2Fd-22-2701121535-kinderen.jpg&amp;width=520&amp;height=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69" y="1718185"/>
            <a:ext cx="9808266" cy="39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2"/>
          <p:cNvSpPr txBox="1">
            <a:spLocks noChangeArrowheads="1"/>
          </p:cNvSpPr>
          <p:nvPr/>
        </p:nvSpPr>
        <p:spPr bwMode="auto">
          <a:xfrm>
            <a:off x="1149350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Leerlingen over samenwerken</a:t>
            </a:r>
            <a:endParaRPr lang="nl-NL" altLang="x-none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1149350" y="1594842"/>
            <a:ext cx="8229600" cy="345360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l-NL" sz="2400" dirty="0" smtClean="0"/>
              <a:t>Hebben we evenveel en even moeilijke dingen gedaan?</a:t>
            </a:r>
          </a:p>
          <a:p>
            <a:pPr eaLnBrk="1" hangingPunct="1"/>
            <a:r>
              <a:rPr lang="nl-NL" sz="2400" dirty="0" smtClean="0"/>
              <a:t>Samen op tijd de planning maken </a:t>
            </a:r>
          </a:p>
          <a:p>
            <a:pPr eaLnBrk="1" hangingPunct="1"/>
            <a:r>
              <a:rPr lang="nl-NL" sz="2400" dirty="0" smtClean="0"/>
              <a:t>Zijn we er samen goed uitgekomen </a:t>
            </a:r>
            <a:br>
              <a:rPr lang="nl-NL" sz="2400" dirty="0" smtClean="0"/>
            </a:br>
            <a:r>
              <a:rPr lang="nl-NL" sz="2400" dirty="0" smtClean="0"/>
              <a:t>en heeft iedereen moeite gedaan?</a:t>
            </a:r>
          </a:p>
          <a:p>
            <a:pPr eaLnBrk="1" hangingPunct="1"/>
            <a:r>
              <a:rPr lang="nl-NL" sz="2400" dirty="0" smtClean="0"/>
              <a:t>Ik wil een eigen formulier met vragen </a:t>
            </a:r>
          </a:p>
          <a:p>
            <a:pPr eaLnBrk="1" hangingPunct="1"/>
            <a:r>
              <a:rPr lang="nl-NL" sz="2400" dirty="0" smtClean="0"/>
              <a:t>Ik wil wel leren samenwerken, </a:t>
            </a:r>
            <a:br>
              <a:rPr lang="nl-NL" sz="2400" dirty="0" smtClean="0"/>
            </a:br>
            <a:r>
              <a:rPr lang="nl-NL" sz="2400" dirty="0" smtClean="0"/>
              <a:t>hoe dat moet</a:t>
            </a:r>
          </a:p>
          <a:p>
            <a:pPr eaLnBrk="1" hangingPunct="1"/>
            <a:r>
              <a:rPr lang="nl-NL" sz="2400" dirty="0" smtClean="0"/>
              <a:t>Het is nuttig bij grote of moeilijke opdrachten</a:t>
            </a:r>
          </a:p>
          <a:p>
            <a:pPr eaLnBrk="1" hangingPunct="1"/>
            <a:endParaRPr lang="nl-NL" sz="2400" dirty="0" smtClean="0"/>
          </a:p>
        </p:txBody>
      </p:sp>
      <p:grpSp>
        <p:nvGrpSpPr>
          <p:cNvPr id="11" name="Groep 10"/>
          <p:cNvGrpSpPr/>
          <p:nvPr/>
        </p:nvGrpSpPr>
        <p:grpSpPr>
          <a:xfrm>
            <a:off x="8916286" y="1564207"/>
            <a:ext cx="2305050" cy="1568771"/>
            <a:chOff x="6229350" y="2252502"/>
            <a:chExt cx="2305050" cy="1568771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373813" y="2441576"/>
              <a:ext cx="2016125" cy="1200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nl-NL" dirty="0" smtClean="0"/>
                <a:t>ik </a:t>
              </a:r>
              <a:r>
                <a:rPr lang="nl-NL" dirty="0"/>
                <a:t>wou de hele </a:t>
              </a:r>
              <a:br>
                <a:rPr lang="nl-NL" dirty="0"/>
              </a:br>
              <a:r>
                <a:rPr lang="nl-NL" dirty="0"/>
                <a:t>tijd werken, </a:t>
              </a:r>
              <a:r>
                <a:rPr lang="nl-NL" dirty="0" smtClean="0"/>
                <a:t>maar zij </a:t>
              </a:r>
              <a:r>
                <a:rPr lang="nl-NL" dirty="0"/>
                <a:t>wilden </a:t>
              </a:r>
              <a:r>
                <a:rPr lang="nl-NL" dirty="0" smtClean="0"/>
                <a:t>alles later doen</a:t>
              </a:r>
              <a:endParaRPr lang="nl-NL" dirty="0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6229350" y="2252502"/>
              <a:ext cx="2305050" cy="1568771"/>
            </a:xfrm>
            <a:prstGeom prst="wedgeEllipseCallout">
              <a:avLst>
                <a:gd name="adj1" fmla="val -47450"/>
                <a:gd name="adj2" fmla="val 67565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defTabSz="914400"/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17" y="324038"/>
            <a:ext cx="1382512" cy="13825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" y="2690073"/>
            <a:ext cx="1107202" cy="1107202"/>
          </a:xfrm>
          <a:prstGeom prst="rect">
            <a:avLst/>
          </a:prstGeom>
        </p:spPr>
      </p:pic>
      <p:grpSp>
        <p:nvGrpSpPr>
          <p:cNvPr id="17" name="Groep 16"/>
          <p:cNvGrpSpPr/>
          <p:nvPr/>
        </p:nvGrpSpPr>
        <p:grpSpPr>
          <a:xfrm>
            <a:off x="7996681" y="4290615"/>
            <a:ext cx="2303462" cy="1190625"/>
            <a:chOff x="6659563" y="3833813"/>
            <a:chExt cx="2303462" cy="1190625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6761956" y="3970338"/>
              <a:ext cx="2098675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nl-NL" dirty="0"/>
                <a:t>niet dat </a:t>
              </a:r>
              <a:r>
                <a:rPr lang="nl-NL" dirty="0" smtClean="0"/>
                <a:t>een </a:t>
              </a:r>
              <a:r>
                <a:rPr lang="nl-NL" dirty="0"/>
                <a:t>kind zegt: “jij doet dit, jij doet dat”</a:t>
              </a: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6659563" y="3833813"/>
              <a:ext cx="2303462" cy="1190625"/>
            </a:xfrm>
            <a:prstGeom prst="wedgeEllipseCallout">
              <a:avLst>
                <a:gd name="adj1" fmla="val -67161"/>
                <a:gd name="adj2" fmla="val 64401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defTabSz="914400"/>
              <a:endParaRPr lang="nl-NL"/>
            </a:p>
          </p:txBody>
        </p:sp>
      </p:grp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613" y="5209953"/>
            <a:ext cx="1324063" cy="128795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8" y="2060743"/>
            <a:ext cx="1258661" cy="125866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24" y="5034189"/>
            <a:ext cx="1201951" cy="1240022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178" y="5184119"/>
            <a:ext cx="1343376" cy="1313786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93" y="2841049"/>
            <a:ext cx="1461423" cy="1461423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369" y="3339258"/>
            <a:ext cx="1439973" cy="15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2"/>
          <p:cNvSpPr txBox="1">
            <a:spLocks noChangeArrowheads="1"/>
          </p:cNvSpPr>
          <p:nvPr/>
        </p:nvSpPr>
        <p:spPr bwMode="auto">
          <a:xfrm>
            <a:off x="1149350" y="639763"/>
            <a:ext cx="104632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De boten en de samenwerking: teamwork - eenpersoonsactie / snel - binnen de tijd - langzaam / eenvoudig, snelle oplossing - ambitieus / slordig - precies / </a:t>
            </a:r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bekend </a:t>
            </a:r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- origineel </a:t>
            </a:r>
            <a:endParaRPr lang="nl-NL" altLang="x-none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7" y="2228264"/>
            <a:ext cx="1558315" cy="15148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71" y="2185592"/>
            <a:ext cx="3241749" cy="2431312"/>
          </a:xfrm>
          <a:prstGeom prst="rect">
            <a:avLst/>
          </a:prstGeom>
        </p:spPr>
      </p:pic>
      <p:pic>
        <p:nvPicPr>
          <p:cNvPr id="1028" name="Picture 4" descr="Afbeeldingsresultaat voor boot lijnteken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7" y="4051488"/>
            <a:ext cx="2811868" cy="23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94" y="4777739"/>
            <a:ext cx="2857500" cy="1600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822" y="2125147"/>
            <a:ext cx="3104707" cy="248195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579" y="4400282"/>
            <a:ext cx="2466754" cy="19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2"/>
          <p:cNvSpPr txBox="1">
            <a:spLocks noChangeArrowheads="1"/>
          </p:cNvSpPr>
          <p:nvPr/>
        </p:nvSpPr>
        <p:spPr bwMode="auto">
          <a:xfrm>
            <a:off x="1149350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Leren samenwerken, hoe doe je dat? </a:t>
            </a:r>
            <a:endParaRPr lang="nl-NL" altLang="x-none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9350" y="1571844"/>
            <a:ext cx="94857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Aspecten </a:t>
            </a:r>
            <a:r>
              <a:rPr lang="nl-NL" sz="2400" dirty="0"/>
              <a:t>van samenwerken, </a:t>
            </a:r>
            <a:r>
              <a:rPr lang="nl-NL" sz="2400" dirty="0" smtClean="0"/>
              <a:t>categorieën </a:t>
            </a:r>
            <a:r>
              <a:rPr lang="nl-NL" sz="2400" dirty="0"/>
              <a:t>in de leerlijn/kijkwijzer: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Communiceren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Taakuitvoering en (team)rollen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Organiseren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Werken in een team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400" dirty="0"/>
              <a:t>Houdingsaspecten</a:t>
            </a:r>
          </a:p>
          <a:p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226" y="2642839"/>
            <a:ext cx="5576022" cy="3506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rc_mi" descr="Afbeeldingsresultaat voor 21e-eeuwse vaardigheden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r="18616"/>
          <a:stretch/>
        </p:blipFill>
        <p:spPr bwMode="auto">
          <a:xfrm>
            <a:off x="10326828" y="634792"/>
            <a:ext cx="1455420" cy="14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6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2"/>
          <p:cNvSpPr txBox="1">
            <a:spLocks noChangeArrowheads="1"/>
          </p:cNvSpPr>
          <p:nvPr/>
        </p:nvSpPr>
        <p:spPr bwMode="auto">
          <a:xfrm>
            <a:off x="1149350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Voorbeelden: samenwerken en de 'winst'</a:t>
            </a:r>
            <a:endParaRPr lang="nl-NL" altLang="x-none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9350" y="1571844"/>
            <a:ext cx="4916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Bewegingsonderwijs acrobatiek </a:t>
            </a:r>
            <a:r>
              <a:rPr lang="nl-NL" sz="2400" dirty="0" smtClean="0">
                <a:sym typeface="Wingdings" panose="05000000000000000000" pitchFamily="2" charset="2"/>
              </a:rPr>
              <a:t>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	</a:t>
            </a:r>
          </a:p>
          <a:p>
            <a:r>
              <a:rPr lang="nl-NL" sz="2400" dirty="0" smtClean="0"/>
              <a:t>'Klusjes' in school (in tweetal traktatie rondbrengen) </a:t>
            </a:r>
            <a:r>
              <a:rPr lang="nl-NL" sz="2400" dirty="0" smtClean="0">
                <a:sym typeface="Wingdings" panose="05000000000000000000" pitchFamily="2" charset="2"/>
              </a:rPr>
              <a:t>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...</a:t>
            </a: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6066263" y="1588791"/>
            <a:ext cx="5560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Vanzelfsprekend </a:t>
            </a:r>
            <a:r>
              <a:rPr lang="nl-NL" sz="2400" dirty="0"/>
              <a:t>gebruik van </a:t>
            </a:r>
            <a:r>
              <a:rPr lang="nl-NL" sz="2400" dirty="0" smtClean="0"/>
              <a:t>kwaliteiten (benoem het), uitdaging</a:t>
            </a:r>
            <a:r>
              <a:rPr lang="nl-NL" sz="2400" dirty="0"/>
              <a:t>, </a:t>
            </a:r>
            <a:r>
              <a:rPr lang="nl-NL" sz="2400" dirty="0" smtClean="0"/>
              <a:t>succes</a:t>
            </a:r>
          </a:p>
          <a:p>
            <a:endParaRPr lang="nl-NL" sz="2400" dirty="0"/>
          </a:p>
          <a:p>
            <a:r>
              <a:rPr lang="nl-NL" sz="2400" dirty="0" smtClean="0"/>
              <a:t>Zelfvertrouwen, sociaal (samen), je kunt het niet alleen, hulp krijgen, hulp geven</a:t>
            </a:r>
          </a:p>
          <a:p>
            <a:endParaRPr lang="nl-NL" sz="2400" dirty="0"/>
          </a:p>
          <a:p>
            <a:r>
              <a:rPr lang="nl-NL" sz="2400" dirty="0" smtClean="0"/>
              <a:t>Iets leren, groeien, ergens over kunnen vertellen, meer weten en kunnen, fijn contact, je nuttig voelen, zinvol bezig zijn, talent laten zien, waardering ervaren, een doel halen, (spel)plezier, ...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879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2"/>
          <p:cNvSpPr txBox="1">
            <a:spLocks noChangeArrowheads="1"/>
          </p:cNvSpPr>
          <p:nvPr/>
        </p:nvSpPr>
        <p:spPr bwMode="auto">
          <a:xfrm>
            <a:off x="1149350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x-none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Samenwerken: maak er onderwijs van!</a:t>
            </a:r>
            <a:endParaRPr lang="nl-NL" altLang="x-none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1324852"/>
            <a:ext cx="3467278" cy="2000353"/>
          </a:xfrm>
          <a:prstGeom prst="rect">
            <a:avLst/>
          </a:prstGeom>
        </p:spPr>
      </p:pic>
      <p:pic>
        <p:nvPicPr>
          <p:cNvPr id="7" name="Picture 4" descr="http://us.123rf.com/400wm/400/400/dirkercken/dirkercken1007/dirkercken100700002/7338106-succes-succesvolle-bouw-uw-eigen-fortuin-mieren-werken-aan-de-opbouw-van-3d-woord-geafa-soleerd-op-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74" y="2325028"/>
            <a:ext cx="66579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SLO Huisstijl">
      <a:dk1>
        <a:sysClr val="windowText" lastClr="000000"/>
      </a:dk1>
      <a:lt1>
        <a:sysClr val="window" lastClr="FFFFFF"/>
      </a:lt1>
      <a:dk2>
        <a:srgbClr val="92887E"/>
      </a:dk2>
      <a:lt2>
        <a:srgbClr val="B5ABA1"/>
      </a:lt2>
      <a:accent1>
        <a:srgbClr val="C7007D"/>
      </a:accent1>
      <a:accent2>
        <a:srgbClr val="92887E"/>
      </a:accent2>
      <a:accent3>
        <a:srgbClr val="13B3CF"/>
      </a:accent3>
      <a:accent4>
        <a:srgbClr val="D8CD01"/>
      </a:accent4>
      <a:accent5>
        <a:srgbClr val="F4A300"/>
      </a:accent5>
      <a:accent6>
        <a:srgbClr val="DB003B"/>
      </a:accent6>
      <a:hlink>
        <a:srgbClr val="92887E"/>
      </a:hlink>
      <a:folHlink>
        <a:srgbClr val="92887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e SLO_2017.potx" id="{5844E793-E0EC-443B-B8F3-9B6054E0EA46}" vid="{F4BDB285-975D-4F93-8696-311EB2717EC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rporate Intranet document" ma:contentTypeID="0x0101008F0CDEB98115D644953E674E091A8A980500A9E5DFD4E8AE4E49A19337388022108B" ma:contentTypeVersion="19" ma:contentTypeDescription="" ma:contentTypeScope="" ma:versionID="caf3a282f3e946a9987c16a75431e851">
  <xsd:schema xmlns:xsd="http://www.w3.org/2001/XMLSchema" xmlns:xs="http://www.w3.org/2001/XMLSchema" xmlns:p="http://schemas.microsoft.com/office/2006/metadata/properties" xmlns:ns1="http://schemas.microsoft.com/sharepoint/v3" xmlns:ns2="d3964f09-9219-4f98-86c1-7211e3948421" targetNamespace="http://schemas.microsoft.com/office/2006/metadata/properties" ma:root="true" ma:fieldsID="5f1481173ae111519813c4811a33c991" ns1:_="" ns2:_="">
    <xsd:import namespace="http://schemas.microsoft.com/sharepoint/v3"/>
    <xsd:import namespace="d3964f09-9219-4f98-86c1-7211e3948421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ocumenttypeTaxHTField0" minOccurs="0"/>
                <xsd:element ref="ns2:TaxKeywordTaxHTField" minOccurs="0"/>
                <xsd:element ref="ns2:_dlc_DocId" minOccurs="0"/>
                <xsd:element ref="ns2:_dlc_DocIdUrl" minOccurs="0"/>
                <xsd:element ref="ns2:_dlc_DocIdPersistId" minOccurs="0"/>
                <xsd:element ref="ns2:CorporateTaxHTField0" minOccurs="0"/>
                <xsd:element ref="ns2:SectorTaxHTField0" minOccurs="0"/>
                <xsd:element ref="ns2:ProgrammalijnenTaxHTField0" minOccurs="0"/>
                <xsd:element ref="ns2:VaksectiesTaxHTField0" minOccurs="0"/>
                <xsd:element ref="ns1:AverageRating" minOccurs="0"/>
                <xsd:element ref="ns1:RatingCount" minOccurs="0"/>
                <xsd:element ref="ns2:AB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5" nillable="true" ma:displayName="Classificatie (0-5)" ma:decimals="2" ma:description="Gemiddelde waarde van alle classificaties die zijn ingediend" ma:internalName="AverageRating" ma:readOnly="true">
      <xsd:simpleType>
        <xsd:restriction base="dms:Number"/>
      </xsd:simpleType>
    </xsd:element>
    <xsd:element name="RatingCount" ma:index="26" nillable="true" ma:displayName="Aantal classificaties" ma:decimals="0" ma:description="Aantal ingediende classificaties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64f09-9219-4f98-86c1-7211e394842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Catch-all-kolom van taxonomie" ma:description="" ma:hidden="true" ma:list="{ac59a167-02e9-4259-8db3-aa5cab796aba}" ma:internalName="TaxCatchAll" ma:showField="CatchAllData" ma:web="d3964f09-9219-4f98-86c1-7211e39484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Catch-all-kolom van taxonomie1" ma:description="" ma:hidden="true" ma:list="{ac59a167-02e9-4259-8db3-aa5cab796aba}" ma:internalName="TaxCatchAllLabel" ma:readOnly="true" ma:showField="CatchAllDataLabel" ma:web="d3964f09-9219-4f98-86c1-7211e39484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ypeTaxHTField0" ma:index="10" nillable="true" ma:taxonomy="true" ma:internalName="DocumenttypeTaxHTField0" ma:taxonomyFieldName="Documenttype" ma:displayName="Documenttype" ma:indexed="true" ma:default="" ma:fieldId="{ac828556-2fa3-4949-8dc0-ec178f6be29c}" ma:sspId="8c19581a-249a-4a75-990e-8fda94f00001" ma:termSetId="b84d7765-818d-4869-87bd-94dde980ad17" ma:anchorId="631c2f8e-8eec-43e0-aa20-c5990f9e5a23" ma:open="false" ma:isKeyword="false">
      <xsd:complexType>
        <xsd:sequence>
          <xsd:element ref="pc:Terms" minOccurs="0" maxOccurs="1"/>
        </xsd:sequence>
      </xsd:complexType>
    </xsd:element>
    <xsd:element name="TaxKeywordTaxHTField" ma:index="12" nillable="true" ma:taxonomy="true" ma:internalName="TaxKeywordTaxHTField" ma:taxonomyFieldName="TaxKeyword" ma:displayName="Ondernemingstrefwoorden" ma:fieldId="{23f27201-bee3-471e-b2e7-b64fd8b7ca38}" ma:taxonomyMulti="true" ma:sspId="8c19581a-249a-4a75-990e-8fda94f0000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14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5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orporateTaxHTField0" ma:index="17" ma:taxonomy="true" ma:internalName="CorporateTaxHTField0" ma:taxonomyFieldName="Corporate" ma:displayName="Corporate" ma:readOnly="false" ma:default="" ma:fieldId="{80f75209-4d09-43bc-a539-ed0ce093c194}" ma:taxonomyMulti="true" ma:sspId="8c19581a-249a-4a75-990e-8fda94f00001" ma:termSetId="b84d7765-818d-4869-87bd-94dde980ad17" ma:anchorId="8a3ddcb1-e3ee-4ff6-8419-f46c3d6723b8" ma:open="false" ma:isKeyword="false">
      <xsd:complexType>
        <xsd:sequence>
          <xsd:element ref="pc:Terms" minOccurs="0" maxOccurs="1"/>
        </xsd:sequence>
      </xsd:complexType>
    </xsd:element>
    <xsd:element name="SectorTaxHTField0" ma:index="19" nillable="true" ma:taxonomy="true" ma:internalName="SectorTaxHTField0" ma:taxonomyFieldName="Sector" ma:displayName="Sector" ma:default="" ma:fieldId="{b0e0a08c-c33d-4ae3-8c9c-02e81e21e849}" ma:taxonomyMulti="true" ma:sspId="8c19581a-249a-4a75-990e-8fda94f00001" ma:termSetId="b84d7765-818d-4869-87bd-94dde980ad17" ma:anchorId="d90f4191-1773-4bb6-8f69-4d1e91697426" ma:open="false" ma:isKeyword="false">
      <xsd:complexType>
        <xsd:sequence>
          <xsd:element ref="pc:Terms" minOccurs="0" maxOccurs="1"/>
        </xsd:sequence>
      </xsd:complexType>
    </xsd:element>
    <xsd:element name="ProgrammalijnenTaxHTField0" ma:index="21" nillable="true" ma:taxonomy="true" ma:internalName="ProgrammalijnenTaxHTField0" ma:taxonomyFieldName="Programmalijnen" ma:displayName="Programmalijnen" ma:default="" ma:fieldId="{5d698acd-87fd-425d-aa74-ab3e0be68989}" ma:taxonomyMulti="true" ma:sspId="8c19581a-249a-4a75-990e-8fda94f00001" ma:termSetId="b84d7765-818d-4869-87bd-94dde980ad17" ma:anchorId="707e9364-3998-44a0-b3be-fefe76f5d6e7" ma:open="false" ma:isKeyword="false">
      <xsd:complexType>
        <xsd:sequence>
          <xsd:element ref="pc:Terms" minOccurs="0" maxOccurs="1"/>
        </xsd:sequence>
      </xsd:complexType>
    </xsd:element>
    <xsd:element name="VaksectiesTaxHTField0" ma:index="23" nillable="true" ma:taxonomy="true" ma:internalName="VaksectiesTaxHTField0" ma:taxonomyFieldName="Vaksecties" ma:displayName="Vaksecties" ma:default="" ma:fieldId="{718cec4f-1af6-45c7-b35c-3853e0e980f0}" ma:taxonomyMulti="true" ma:sspId="8c19581a-249a-4a75-990e-8fda94f00001" ma:termSetId="b84d7765-818d-4869-87bd-94dde980ad17" ma:anchorId="4e803f84-9516-45f8-8173-b5afc01bcec9" ma:open="false" ma:isKeyword="false">
      <xsd:complexType>
        <xsd:sequence>
          <xsd:element ref="pc:Terms" minOccurs="0" maxOccurs="1"/>
        </xsd:sequence>
      </xsd:complexType>
    </xsd:element>
    <xsd:element name="ABC" ma:index="27" nillable="true" ma:displayName="ABC" ma:default="0" ma:description="Opnemen in ABC" ma:internalName="AB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9" ma:displayName="Auteur"/>
        <xsd:element ref="dcterms:created" minOccurs="0" maxOccurs="1"/>
        <xsd:element ref="dc:identifier" minOccurs="0" maxOccurs="1"/>
        <xsd:element name="contentType" minOccurs="0" maxOccurs="1" type="xsd:string" ma:index="11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964f09-9219-4f98-86c1-7211e3948421">
      <Value>1330</Value>
      <Value>1306</Value>
      <Value>98</Value>
    </TaxCatchAll>
    <VaksectiesTaxHTField0 xmlns="d3964f09-9219-4f98-86c1-7211e3948421">
      <Terms xmlns="http://schemas.microsoft.com/office/infopath/2007/PartnerControls"/>
    </VaksectiesTaxHTField0>
    <TaxKeywordTaxHTField xmlns="d3964f09-9219-4f98-86c1-7211e39484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PPT</TermName>
          <TermId xmlns="http://schemas.microsoft.com/office/infopath/2007/PartnerControls">e607b1d0-5600-4a2c-876d-43f7724df4fb</TermId>
        </TermInfo>
        <TermInfo xmlns="http://schemas.microsoft.com/office/infopath/2007/PartnerControls">
          <TermName xmlns="http://schemas.microsoft.com/office/infopath/2007/PartnerControls">powerpointsjabloon</TermName>
          <TermId xmlns="http://schemas.microsoft.com/office/infopath/2007/PartnerControls">2f0cbd8c-5ebc-41dc-acf8-65e6c048ae8f</TermId>
        </TermInfo>
      </Terms>
    </TaxKeywordTaxHTField>
    <CorporateTaxHTField0 xmlns="d3964f09-9219-4f98-86c1-7211e39484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Automatisering</TermName>
          <TermId xmlns="http://schemas.microsoft.com/office/infopath/2007/PartnerControls">76301c8e-e9a0-4ad8-8df4-681458c247cd</TermId>
        </TermInfo>
      </Terms>
    </CorporateTaxHTField0>
    <SectorTaxHTField0 xmlns="d3964f09-9219-4f98-86c1-7211e3948421">
      <Terms xmlns="http://schemas.microsoft.com/office/infopath/2007/PartnerControls"/>
    </SectorTaxHTField0>
    <ProgrammalijnenTaxHTField0 xmlns="d3964f09-9219-4f98-86c1-7211e3948421">
      <Terms xmlns="http://schemas.microsoft.com/office/infopath/2007/PartnerControls"/>
    </ProgrammalijnenTaxHTField0>
    <ABC xmlns="d3964f09-9219-4f98-86c1-7211e3948421">true</ABC>
    <DocumenttypeTaxHTField0 xmlns="d3964f09-9219-4f98-86c1-7211e3948421">
      <Terms xmlns="http://schemas.microsoft.com/office/infopath/2007/PartnerControls"/>
    </DocumenttypeTaxHTField0>
    <_dlc_DocId xmlns="d3964f09-9219-4f98-86c1-7211e3948421">FJHUXQM3VVDT-414-352</_dlc_DocId>
    <_dlc_DocIdUrl xmlns="d3964f09-9219-4f98-86c1-7211e3948421">
      <Url>https://sp.slo.nl/Corporate/automatisering/_layouts/DocIdRedir.aspx?ID=FJHUXQM3VVDT-414-352</Url>
      <Description>FJHUXQM3VVDT-414-352</Description>
    </_dlc_DocIdUrl>
    <AverageRating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180201-19CB-4B13-8339-21FC13C7F50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E2C2FCA-659C-4240-88E4-EC26B9AC2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964f09-9219-4f98-86c1-7211e3948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9A257E-5954-45C6-AC06-CE9B456C08BB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d3964f09-9219-4f98-86c1-7211e3948421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A2FB7BD-F932-4734-978C-80F9DA5AB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230</Words>
  <Application>Microsoft Office PowerPoint</Application>
  <PresentationFormat>Breedbeeld</PresentationFormat>
  <Paragraphs>38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Office-thema</vt:lpstr>
      <vt:lpstr>Samenwerken, dat kunnen ze wel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Presentatie SLO_2017</dc:title>
  <dc:creator>Communicatie</dc:creator>
  <cp:keywords>powerpointsjabloon; PPT</cp:keywords>
  <cp:lastModifiedBy>Sigrid Loenen</cp:lastModifiedBy>
  <cp:revision>36</cp:revision>
  <dcterms:created xsi:type="dcterms:W3CDTF">2017-04-25T06:20:08Z</dcterms:created>
  <dcterms:modified xsi:type="dcterms:W3CDTF">2017-11-20T14:46:37Z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0x0101008F0CDEB98115D644953E674E091A8A980500A9E5DFD4E8AE4E49A19337388022108B</vt:lpwstr>
  </property>
  <property fmtid="{D5CDD505-2E9C-101B-9397-08002B2CF9AE}" pid="3" name="_dlc_DocIdItemGuid">
    <vt:lpwstr>19eff6d7-b95a-4784-a232-af117e92937f</vt:lpwstr>
  </property>
  <property fmtid="{D5CDD505-2E9C-101B-9397-08002B2CF9AE}" pid="4" name="TaxKeyword">
    <vt:lpwstr>1306;#PPT|e607b1d0-5600-4a2c-876d-43f7724df4fb;#1330;#powerpointsjabloon|2f0cbd8c-5ebc-41dc-acf8-65e6c048ae8f</vt:lpwstr>
  </property>
  <property fmtid="{D5CDD505-2E9C-101B-9397-08002B2CF9AE}" pid="5" name="Sector">
    <vt:lpwstr/>
  </property>
  <property fmtid="{D5CDD505-2E9C-101B-9397-08002B2CF9AE}" pid="6" name="Programmalijnen">
    <vt:lpwstr/>
  </property>
  <property fmtid="{D5CDD505-2E9C-101B-9397-08002B2CF9AE}" pid="7" name="Vaksecties">
    <vt:lpwstr/>
  </property>
  <property fmtid="{D5CDD505-2E9C-101B-9397-08002B2CF9AE}" pid="8" name="Corporate">
    <vt:lpwstr>98;#Automatisering|76301c8e-e9a0-4ad8-8df4-681458c247cd</vt:lpwstr>
  </property>
</Properties>
</file>