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256" r:id="rId5"/>
    <p:sldId id="304" r:id="rId6"/>
    <p:sldId id="310" r:id="rId7"/>
    <p:sldId id="259" r:id="rId8"/>
    <p:sldId id="312" r:id="rId9"/>
    <p:sldId id="314" r:id="rId10"/>
    <p:sldId id="318" r:id="rId11"/>
    <p:sldId id="300" r:id="rId12"/>
    <p:sldId id="261" r:id="rId13"/>
    <p:sldId id="303" r:id="rId14"/>
    <p:sldId id="301" r:id="rId15"/>
    <p:sldId id="302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</p:sldIdLst>
  <p:sldSz cx="9144000" cy="6858000" type="screen4x3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ëlle Grievink" initials="BG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0" autoAdjust="0"/>
    <p:restoredTop sz="73310" autoAdjust="0"/>
  </p:normalViewPr>
  <p:slideViewPr>
    <p:cSldViewPr snapToGrid="0">
      <p:cViewPr varScale="1">
        <p:scale>
          <a:sx n="61" d="100"/>
          <a:sy n="61" d="100"/>
        </p:scale>
        <p:origin x="21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C860F-70D5-4FFC-80D0-723237876C21}" type="datetimeFigureOut">
              <a:rPr lang="nl-NL" smtClean="0"/>
              <a:t>23-11-2017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B9575-ABF2-499A-9482-14282C6D5D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7045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1713C9-A73B-418D-8B41-8F3950B468F0}" type="slidenum">
              <a:rPr lang="nl-NL" smtClean="0"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430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RIMG0197_bew26x11gekni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69"/>
            <a:ext cx="9144000" cy="3868444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0" y="3683002"/>
            <a:ext cx="9144000" cy="3175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>
              <a:solidFill>
                <a:schemeClr val="bg1"/>
              </a:solidFill>
            </a:endParaRPr>
          </a:p>
        </p:txBody>
      </p:sp>
      <p:pic>
        <p:nvPicPr>
          <p:cNvPr id="9" name="Afbeelding 8" descr="SLO_logo_tota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67" y="867807"/>
            <a:ext cx="1289733" cy="72590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17789" y="1436535"/>
            <a:ext cx="6314545" cy="2348473"/>
          </a:xfrm>
        </p:spPr>
        <p:txBody>
          <a:bodyPr anchor="t" anchorCtr="0">
            <a:normAutofit/>
          </a:bodyPr>
          <a:lstStyle>
            <a:lvl1pPr algn="l">
              <a:defRPr sz="2400" b="1" i="0">
                <a:latin typeface="Arial"/>
                <a:cs typeface="Arial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617787" y="4305300"/>
            <a:ext cx="6526212" cy="1217100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bg1">
                    <a:lumMod val="65000"/>
                  </a:schemeClr>
                </a:solidFill>
                <a:effectLst/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F945-8A7B-4EF9-AF84-21FE25D44E88}" type="datetimeFigureOut">
              <a:rPr lang="nl-NL" smtClean="0"/>
              <a:t>23-11-2017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B52A-2540-4FFE-AE47-81DCF6DC054A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2617787" y="3683002"/>
            <a:ext cx="6526212" cy="30398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50" dirty="0"/>
          </a:p>
        </p:txBody>
      </p:sp>
      <p:sp>
        <p:nvSpPr>
          <p:cNvPr id="12" name="Rechthoek 11"/>
          <p:cNvSpPr/>
          <p:nvPr/>
        </p:nvSpPr>
        <p:spPr>
          <a:xfrm>
            <a:off x="2439794" y="3658008"/>
            <a:ext cx="5105182" cy="30398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050" dirty="0" smtClean="0"/>
              <a:t>SLO</a:t>
            </a:r>
            <a:r>
              <a:rPr lang="nl-NL" sz="1050" baseline="0" dirty="0" smtClean="0"/>
              <a:t> </a:t>
            </a:r>
            <a:r>
              <a:rPr lang="nl-NL" sz="900" baseline="0" dirty="0" smtClean="0"/>
              <a:t>●</a:t>
            </a:r>
            <a:r>
              <a:rPr lang="nl-NL" sz="1050" baseline="0" dirty="0" smtClean="0"/>
              <a:t> nationaal expertisecentrum leerplanontwikkeling</a:t>
            </a:r>
            <a:endParaRPr lang="nl-NL" sz="1050" dirty="0"/>
          </a:p>
        </p:txBody>
      </p:sp>
    </p:spTree>
    <p:extLst>
      <p:ext uri="{BB962C8B-B14F-4D97-AF65-F5344CB8AC3E}">
        <p14:creationId xmlns:p14="http://schemas.microsoft.com/office/powerpoint/2010/main" val="822510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F945-8A7B-4EF9-AF84-21FE25D44E88}" type="datetimeFigureOut">
              <a:rPr lang="nl-NL" smtClean="0"/>
              <a:t>23-11-2017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B52A-2540-4FFE-AE47-81DCF6DC05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091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F945-8A7B-4EF9-AF84-21FE25D44E88}" type="datetimeFigureOut">
              <a:rPr lang="nl-NL" smtClean="0"/>
              <a:t>23-11-2017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B52A-2540-4FFE-AE47-81DCF6DC05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991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el 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000"/>
            <a:ext cx="9144000" cy="45363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5562000"/>
            <a:ext cx="9144000" cy="52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Rectangle 9"/>
          <p:cNvSpPr/>
          <p:nvPr/>
        </p:nvSpPr>
        <p:spPr>
          <a:xfrm>
            <a:off x="0" y="4158000"/>
            <a:ext cx="9144000" cy="1404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00" y="4320000"/>
            <a:ext cx="8280000" cy="1080000"/>
          </a:xfrm>
        </p:spPr>
        <p:txBody>
          <a:bodyPr anchor="ctr"/>
          <a:lstStyle>
            <a:lvl1pPr>
              <a:defRPr sz="2400" kern="1200" baseline="0">
                <a:solidFill>
                  <a:schemeClr val="bg1"/>
                </a:solidFill>
              </a:defRPr>
            </a:lvl1pPr>
          </a:lstStyle>
          <a:p>
            <a:r>
              <a:rPr lang="nl-NL" noProof="0" smtClean="0"/>
              <a:t>Titelstijl van model bewerken</a:t>
            </a:r>
            <a:endParaRPr lang="nl-NL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6000" y="5687128"/>
            <a:ext cx="8280000" cy="288925"/>
          </a:xfrm>
        </p:spPr>
        <p:txBody>
          <a:bodyPr/>
          <a:lstStyle>
            <a:lvl1pPr>
              <a:lnSpc>
                <a:spcPct val="100000"/>
              </a:lnSpc>
              <a:defRPr sz="1350" kern="0" spc="8" baseline="0">
                <a:solidFill>
                  <a:srgbClr val="00B0F0"/>
                </a:solidFill>
              </a:defRPr>
            </a:lvl1pPr>
            <a:lvl2pPr>
              <a:lnSpc>
                <a:spcPct val="100000"/>
              </a:lnSpc>
              <a:defRPr sz="1200" kern="0" spc="8" baseline="0"/>
            </a:lvl2pPr>
            <a:lvl3pPr>
              <a:lnSpc>
                <a:spcPct val="100000"/>
              </a:lnSpc>
              <a:defRPr sz="1200" kern="0" spc="8" baseline="0"/>
            </a:lvl3pPr>
            <a:lvl4pPr>
              <a:lnSpc>
                <a:spcPct val="100000"/>
              </a:lnSpc>
              <a:defRPr sz="1200" kern="0" spc="8" baseline="0"/>
            </a:lvl4pPr>
            <a:lvl5pPr>
              <a:lnSpc>
                <a:spcPct val="100000"/>
              </a:lnSpc>
              <a:defRPr sz="1200" kern="0" spc="8" baseline="0"/>
            </a:lvl5pPr>
          </a:lstStyle>
          <a:p>
            <a:pPr lvl="0"/>
            <a:r>
              <a:rPr lang="nl-NL" noProof="0" smtClean="0"/>
              <a:t>Klik om de tekststijl van het model te bewerken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000"/>
            <a:ext cx="9144000" cy="45363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5562000"/>
            <a:ext cx="9144000" cy="52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3" name="Rectangle 12"/>
          <p:cNvSpPr/>
          <p:nvPr/>
        </p:nvSpPr>
        <p:spPr>
          <a:xfrm>
            <a:off x="0" y="4158000"/>
            <a:ext cx="9144000" cy="1404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633" y="6428828"/>
            <a:ext cx="2699792" cy="1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388" y="360000"/>
            <a:ext cx="199003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620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F945-8A7B-4EF9-AF84-21FE25D44E88}" type="datetimeFigureOut">
              <a:rPr lang="nl-NL" smtClean="0"/>
              <a:t>23-11-2017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B52A-2540-4FFE-AE47-81DCF6DC05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8677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F945-8A7B-4EF9-AF84-21FE25D44E88}" type="datetimeFigureOut">
              <a:rPr lang="nl-NL" smtClean="0"/>
              <a:t>23-11-2017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B52A-2540-4FFE-AE47-81DCF6DC05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86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F945-8A7B-4EF9-AF84-21FE25D44E88}" type="datetimeFigureOut">
              <a:rPr lang="nl-NL" smtClean="0"/>
              <a:t>23-11-2017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B52A-2540-4FFE-AE47-81DCF6DC05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9622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F945-8A7B-4EF9-AF84-21FE25D44E88}" type="datetimeFigureOut">
              <a:rPr lang="nl-NL" smtClean="0"/>
              <a:t>23-11-2017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B52A-2540-4FFE-AE47-81DCF6DC05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633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F945-8A7B-4EF9-AF84-21FE25D44E88}" type="datetimeFigureOut">
              <a:rPr lang="nl-NL" smtClean="0"/>
              <a:t>23-11-2017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B52A-2540-4FFE-AE47-81DCF6DC05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884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F945-8A7B-4EF9-AF84-21FE25D44E88}" type="datetimeFigureOut">
              <a:rPr lang="nl-NL" smtClean="0"/>
              <a:t>23-11-2017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B52A-2540-4FFE-AE47-81DCF6DC05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0289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F945-8A7B-4EF9-AF84-21FE25D44E88}" type="datetimeFigureOut">
              <a:rPr lang="nl-NL" smtClean="0"/>
              <a:t>23-11-2017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B52A-2540-4FFE-AE47-81DCF6DC05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3148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2F945-8A7B-4EF9-AF84-21FE25D44E88}" type="datetimeFigureOut">
              <a:rPr lang="nl-NL" smtClean="0"/>
              <a:t>23-11-2017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7B52A-2540-4FFE-AE47-81DCF6DC05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1524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2F945-8A7B-4EF9-AF84-21FE25D44E88}" type="datetimeFigureOut">
              <a:rPr lang="nl-NL" smtClean="0"/>
              <a:t>23-11-2017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7B52A-2540-4FFE-AE47-81DCF6DC054A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0" y="6126165"/>
            <a:ext cx="9144000" cy="731837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>
              <a:ln>
                <a:noFill/>
              </a:ln>
            </a:endParaRPr>
          </a:p>
        </p:txBody>
      </p:sp>
      <p:pic>
        <p:nvPicPr>
          <p:cNvPr id="10" name="Afbeelding 9" descr="SLO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37" y="6270356"/>
            <a:ext cx="557803" cy="3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1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7" Type="http://schemas.openxmlformats.org/officeDocument/2006/relationships/image" Target="../media/image11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ad.nl/economie/ibm-s-beroemde-watson-gaat-nederlandse-werklozen-helpen~a4f4df0f/" TargetMode="External"/><Relationship Id="rId5" Type="http://schemas.openxmlformats.org/officeDocument/2006/relationships/image" Target="../media/image10.jpg"/><Relationship Id="rId4" Type="http://schemas.openxmlformats.org/officeDocument/2006/relationships/hyperlink" Target="http://curriculumvandetoekomst.slo.nl/21e-eeuwse-vaardigheden/trends-in-curriculum-en-ict-in-curriculumspiegel-2017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kn.nu/Workshop.Mediawijsheid" TargetMode="External"/><Relationship Id="rId7" Type="http://schemas.openxmlformats.org/officeDocument/2006/relationships/hyperlink" Target="http://kn.nu/handboekDG" TargetMode="External"/><Relationship Id="rId2" Type="http://schemas.openxmlformats.org/officeDocument/2006/relationships/hyperlink" Target="http://kn.nu/Workshop.ComputationalThink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hyperlink" Target="http://maken.wikiwijs.nl/74282/Programmeren_in_het_PO" TargetMode="External"/><Relationship Id="rId4" Type="http://schemas.openxmlformats.org/officeDocument/2006/relationships/hyperlink" Target="http://kn.nu/Workshop.Informatievaardighede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urriculumvandetoekomst.slo.nl/21e-eeuwse-vaardigheden/" TargetMode="External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tmp"/><Relationship Id="rId4" Type="http://schemas.openxmlformats.org/officeDocument/2006/relationships/image" Target="../media/image24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Digitale Geletterdheid</a:t>
            </a:r>
            <a:r>
              <a:rPr lang="mr-IN" dirty="0" smtClean="0"/>
              <a:t>–</a:t>
            </a:r>
            <a:r>
              <a:rPr lang="nl-NL" dirty="0" smtClean="0"/>
              <a:t> </a:t>
            </a:r>
            <a:r>
              <a:rPr lang="nl-NL" dirty="0"/>
              <a:t>ins &amp; outs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21</a:t>
            </a:r>
            <a:r>
              <a:rPr lang="nl-NL" baseline="30000" dirty="0" smtClean="0"/>
              <a:t>e</a:t>
            </a:r>
            <a:r>
              <a:rPr lang="nl-NL" dirty="0" smtClean="0"/>
              <a:t> </a:t>
            </a:r>
            <a:r>
              <a:rPr lang="nl-NL" dirty="0" err="1" smtClean="0"/>
              <a:t>eeuwse</a:t>
            </a:r>
            <a:r>
              <a:rPr lang="nl-NL" dirty="0" smtClean="0"/>
              <a:t> vaardigheden, 2017-11-23, Utrecht</a:t>
            </a:r>
          </a:p>
          <a:p>
            <a:r>
              <a:rPr lang="nl-NL" dirty="0" smtClean="0"/>
              <a:t>Remco Pijpers (Kennisnet), </a:t>
            </a:r>
            <a:r>
              <a:rPr lang="nl-NL" smtClean="0"/>
              <a:t>Allard Strijker (SLO)</a:t>
            </a:r>
            <a:endParaRPr 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" t="9730" r="-822" b="-9730"/>
          <a:stretch/>
        </p:blipFill>
        <p:spPr>
          <a:xfrm>
            <a:off x="-1" y="0"/>
            <a:ext cx="9231683" cy="4150674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2394723" y="3169824"/>
            <a:ext cx="6434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Digitale </a:t>
            </a:r>
            <a:r>
              <a:rPr lang="nl-NL" sz="2400" dirty="0" smtClean="0"/>
              <a:t>geletterdheid </a:t>
            </a:r>
            <a:r>
              <a:rPr lang="mr-IN" sz="2400" dirty="0" smtClean="0"/>
              <a:t>–</a:t>
            </a:r>
            <a:r>
              <a:rPr lang="nl-NL" sz="2400" dirty="0" smtClean="0"/>
              <a:t> ins &amp; outs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99794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NL" dirty="0" err="1" smtClean="0"/>
              <a:t>Digiwijzer</a:t>
            </a:r>
            <a:endParaRPr lang="nl-NL" dirty="0"/>
          </a:p>
        </p:txBody>
      </p:sp>
      <p:pic>
        <p:nvPicPr>
          <p:cNvPr id="4" name="Tijdelijke aanduiding voor inhoud 3" descr="Schermopnam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4638"/>
            <a:ext cx="3833587" cy="5750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652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Regeerakkoord 2017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r>
              <a:rPr lang="nl-NL" dirty="0"/>
              <a:t>  ​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9" y="1238195"/>
            <a:ext cx="68199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fbeelding 3" descr="Schermopna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9" y="4868751"/>
            <a:ext cx="8268417" cy="1333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9210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Curriculum.nu</a:t>
            </a:r>
            <a:endParaRPr lang="nl-NL" dirty="0"/>
          </a:p>
        </p:txBody>
      </p:sp>
      <p:pic>
        <p:nvPicPr>
          <p:cNvPr id="4" name="Tijdelijke aanduiding voor inhoud 3" descr="Schermopnam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217"/>
            <a:ext cx="9144000" cy="6456783"/>
          </a:xfrm>
        </p:spPr>
      </p:pic>
    </p:spTree>
    <p:extLst>
      <p:ext uri="{BB962C8B-B14F-4D97-AF65-F5344CB8AC3E}">
        <p14:creationId xmlns:p14="http://schemas.microsoft.com/office/powerpoint/2010/main" val="3923364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kunnen we scholen verder helpen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4177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Digitale geletterdheid: van Potgieter tot iPhone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Allard Strijker (SLO) en Remco Pijpers (Kennisnet)</a:t>
            </a:r>
          </a:p>
          <a:p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820" y="940158"/>
            <a:ext cx="9728084" cy="4656818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1423115" y="4629167"/>
            <a:ext cx="6845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Digitale </a:t>
            </a:r>
            <a:r>
              <a:rPr lang="nl-NL" sz="2400" dirty="0" smtClean="0"/>
              <a:t>geletterdheid </a:t>
            </a:r>
            <a:r>
              <a:rPr lang="mr-IN" sz="2400" dirty="0" smtClean="0"/>
              <a:t>–</a:t>
            </a:r>
            <a:r>
              <a:rPr lang="nl-NL" sz="2400" dirty="0" smtClean="0"/>
              <a:t> ins &amp; outs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61163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887267"/>
            <a:ext cx="7146794" cy="437400"/>
          </a:xfrm>
        </p:spPr>
        <p:txBody>
          <a:bodyPr>
            <a:normAutofit fontScale="90000"/>
          </a:bodyPr>
          <a:lstStyle/>
          <a:p>
            <a:r>
              <a:rPr lang="nl-NL" sz="2800" dirty="0" smtClean="0"/>
              <a:t>Perspectief 1 - leren zijn in de digitale wereld	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988840"/>
            <a:ext cx="7146794" cy="303380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nl-NL" sz="2800" dirty="0" smtClean="0"/>
              <a:t>Autonomie, vrijheid, onafhankelijkheid.</a:t>
            </a:r>
          </a:p>
          <a:p>
            <a:pPr marL="342900" indent="-342900">
              <a:buFont typeface="Arial" charset="0"/>
              <a:buChar char="•"/>
            </a:pPr>
            <a:r>
              <a:rPr lang="nl-NL" sz="2800" dirty="0" smtClean="0"/>
              <a:t>Ben jij de baas over technologie, of is technologie de baas over jou? </a:t>
            </a:r>
          </a:p>
          <a:p>
            <a:pPr marL="342900" indent="-342900">
              <a:buFont typeface="Arial" charset="0"/>
              <a:buChar char="•"/>
            </a:pPr>
            <a:r>
              <a:rPr lang="nl-NL" sz="2800" dirty="0" smtClean="0"/>
              <a:t>Maar ook: rust, ruimte. 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6155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icrosoft Windows Phone 7 Funny Smartphone Addicts Commercia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3" y="1052736"/>
            <a:ext cx="8969349" cy="5040560"/>
          </a:xfrm>
        </p:spPr>
      </p:pic>
    </p:spTree>
    <p:extLst>
      <p:ext uri="{BB962C8B-B14F-4D97-AF65-F5344CB8AC3E}">
        <p14:creationId xmlns:p14="http://schemas.microsoft.com/office/powerpoint/2010/main" val="113537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96752"/>
            <a:ext cx="6048000" cy="437400"/>
          </a:xfrm>
        </p:spPr>
        <p:txBody>
          <a:bodyPr>
            <a:normAutofit fontScale="90000"/>
          </a:bodyPr>
          <a:lstStyle/>
          <a:p>
            <a:r>
              <a:rPr lang="nl-NL" sz="3200" dirty="0" smtClean="0"/>
              <a:t>Perspectief 2 - hoe </a:t>
            </a:r>
            <a:r>
              <a:rPr lang="nl-NL" sz="3200" dirty="0"/>
              <a:t>onderwijs je leerlingen sociale (media) vaardigheden? </a:t>
            </a:r>
            <a:br>
              <a:rPr lang="nl-NL" sz="3200" dirty="0"/>
            </a:br>
            <a:r>
              <a:rPr lang="nl-NL" sz="3200" dirty="0" smtClean="0"/>
              <a:t>“Samenleven”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27223" y="3212976"/>
            <a:ext cx="6048000" cy="303380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nl-NL" sz="1800" dirty="0"/>
              <a:t>Hoe verbind je je (online) met mensen met een verschillend standpunt? (‘ontsnap aan de echoput’)</a:t>
            </a:r>
          </a:p>
          <a:p>
            <a:pPr marL="342900" indent="-342900">
              <a:buFont typeface="Arial" charset="0"/>
              <a:buChar char="•"/>
            </a:pPr>
            <a:r>
              <a:rPr lang="nl-NL" sz="1800" dirty="0"/>
              <a:t>Hoe ben je online aardig en respectvol? </a:t>
            </a:r>
          </a:p>
          <a:p>
            <a:pPr marL="342900" indent="-342900">
              <a:buFont typeface="Arial" charset="0"/>
              <a:buChar char="•"/>
            </a:pPr>
            <a:r>
              <a:rPr lang="nl-NL" sz="1800" dirty="0"/>
              <a:t>Hoe ben je een goede (digitale) netwerker? </a:t>
            </a:r>
          </a:p>
          <a:p>
            <a:pPr marL="342900" indent="-342900">
              <a:buFont typeface="Arial" charset="0"/>
              <a:buChar char="•"/>
            </a:pPr>
            <a:r>
              <a:rPr lang="nl-NL" sz="1800" dirty="0"/>
              <a:t>Hoe werk je (online) het beste samen? </a:t>
            </a:r>
          </a:p>
          <a:p>
            <a:pPr marL="342900" indent="-342900">
              <a:buFont typeface="Arial" charset="0"/>
              <a:buChar char="•"/>
            </a:pPr>
            <a:endParaRPr lang="nl-NL" sz="1800" dirty="0"/>
          </a:p>
          <a:p>
            <a:endParaRPr lang="nl-NL" sz="1800" dirty="0"/>
          </a:p>
        </p:txBody>
      </p:sp>
      <p:pic>
        <p:nvPicPr>
          <p:cNvPr id="6" name="Tijdelijke aanduiding voor inhoud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576" y="1817553"/>
            <a:ext cx="2304256" cy="4096455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98870" y="3313659"/>
            <a:ext cx="5688632" cy="181588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nl-NL" sz="2800" b="1" dirty="0"/>
              <a:t>Digitaal burgerschap: hoe participeer je in de </a:t>
            </a:r>
            <a:r>
              <a:rPr lang="nl-NL" sz="2800" b="1" dirty="0" smtClean="0"/>
              <a:t>maatschappij </a:t>
            </a:r>
            <a:r>
              <a:rPr lang="nl-NL" sz="2800" b="1" dirty="0"/>
              <a:t>via informatietechnologie? </a:t>
            </a:r>
          </a:p>
        </p:txBody>
      </p:sp>
    </p:spTree>
    <p:extLst>
      <p:ext uri="{BB962C8B-B14F-4D97-AF65-F5344CB8AC3E}">
        <p14:creationId xmlns:p14="http://schemas.microsoft.com/office/powerpoint/2010/main" val="117070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jn kind online Internetso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052736"/>
            <a:ext cx="8961435" cy="5040560"/>
          </a:xfrm>
        </p:spPr>
      </p:pic>
    </p:spTree>
    <p:extLst>
      <p:ext uri="{BB962C8B-B14F-4D97-AF65-F5344CB8AC3E}">
        <p14:creationId xmlns:p14="http://schemas.microsoft.com/office/powerpoint/2010/main" val="16002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1052736"/>
            <a:ext cx="6048000" cy="437400"/>
          </a:xfrm>
        </p:spPr>
        <p:txBody>
          <a:bodyPr>
            <a:normAutofit fontScale="90000"/>
          </a:bodyPr>
          <a:lstStyle/>
          <a:p>
            <a:r>
              <a:rPr lang="nl-NL" sz="2800" dirty="0" smtClean="0"/>
              <a:t>Perspectief 3 - digitale </a:t>
            </a:r>
            <a:r>
              <a:rPr lang="nl-NL" sz="2800" dirty="0"/>
              <a:t>geletterdheid </a:t>
            </a:r>
            <a:r>
              <a:rPr lang="nl-NL" sz="2800" dirty="0" smtClean="0"/>
              <a:t>is een set aan digitale competenties </a:t>
            </a:r>
            <a:r>
              <a:rPr lang="nl-NL" sz="2800" dirty="0" smtClean="0">
                <a:sym typeface="Wingdings"/>
              </a:rPr>
              <a:t> “</a:t>
            </a:r>
            <a:r>
              <a:rPr lang="nl-NL" sz="2800" dirty="0" smtClean="0"/>
              <a:t>kennis &amp; vaardigheden”</a:t>
            </a:r>
            <a:endParaRPr lang="nl-NL" sz="2800" dirty="0"/>
          </a:p>
        </p:txBody>
      </p:sp>
      <p:pic>
        <p:nvPicPr>
          <p:cNvPr id="5" name="Tijdelijke aanduiding voor inhoud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00" y="2412706"/>
            <a:ext cx="3600400" cy="394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4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Trends en CT 2017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Technologie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Robotisering</a:t>
            </a:r>
          </a:p>
          <a:p>
            <a:r>
              <a:rPr lang="nl-NL" dirty="0"/>
              <a:t>Kunstmatige intelligentie</a:t>
            </a:r>
          </a:p>
          <a:p>
            <a:r>
              <a:rPr lang="nl-NL" dirty="0"/>
              <a:t>Virtual </a:t>
            </a:r>
            <a:r>
              <a:rPr lang="nl-NL" dirty="0" err="1"/>
              <a:t>reality</a:t>
            </a:r>
            <a:endParaRPr lang="nl-NL" dirty="0"/>
          </a:p>
          <a:p>
            <a:r>
              <a:rPr lang="nl-NL" dirty="0" err="1"/>
              <a:t>Machinelearning</a:t>
            </a:r>
            <a:endParaRPr lang="nl-NL" dirty="0"/>
          </a:p>
          <a:p>
            <a:r>
              <a:rPr lang="nl-NL" dirty="0"/>
              <a:t>Nepnieuws</a:t>
            </a:r>
          </a:p>
          <a:p>
            <a:r>
              <a:rPr lang="nl-NL" dirty="0"/>
              <a:t>Cybercrime</a:t>
            </a:r>
          </a:p>
          <a:p>
            <a:r>
              <a:rPr lang="nl-NL" dirty="0" smtClean="0"/>
              <a:t>Blockchain</a:t>
            </a:r>
          </a:p>
          <a:p>
            <a:r>
              <a:rPr lang="nl-NL" dirty="0" smtClean="0"/>
              <a:t>Big data</a:t>
            </a:r>
          </a:p>
          <a:p>
            <a:r>
              <a:rPr lang="nl-NL" dirty="0" err="1" smtClean="0"/>
              <a:t>Linked</a:t>
            </a:r>
            <a:r>
              <a:rPr lang="nl-NL" dirty="0" smtClean="0"/>
              <a:t> data</a:t>
            </a:r>
          </a:p>
          <a:p>
            <a:r>
              <a:rPr lang="nl-NL" dirty="0" smtClean="0"/>
              <a:t>3D printers</a:t>
            </a:r>
          </a:p>
          <a:p>
            <a:r>
              <a:rPr lang="nl-NL" dirty="0" smtClean="0"/>
              <a:t>Locatiediensten</a:t>
            </a:r>
          </a:p>
          <a:p>
            <a:r>
              <a:rPr lang="nl-NL" dirty="0" smtClean="0"/>
              <a:t>Netwerken</a:t>
            </a:r>
            <a:endParaRPr lang="nl-NL" dirty="0"/>
          </a:p>
          <a:p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 smtClean="0"/>
              <a:t>Maatschappij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l-NL" dirty="0" smtClean="0"/>
              <a:t>Werk</a:t>
            </a:r>
          </a:p>
          <a:p>
            <a:r>
              <a:rPr lang="nl-NL" dirty="0" smtClean="0"/>
              <a:t>Financiën</a:t>
            </a:r>
          </a:p>
          <a:p>
            <a:r>
              <a:rPr lang="nl-NL" dirty="0" smtClean="0"/>
              <a:t>Zorg &amp; welzijn</a:t>
            </a:r>
          </a:p>
          <a:p>
            <a:r>
              <a:rPr lang="nl-NL" dirty="0" smtClean="0"/>
              <a:t>Politiek</a:t>
            </a:r>
          </a:p>
          <a:p>
            <a:r>
              <a:rPr lang="nl-NL" dirty="0" smtClean="0"/>
              <a:t>Communicatie</a:t>
            </a:r>
          </a:p>
          <a:p>
            <a:r>
              <a:rPr lang="nl-NL" dirty="0" smtClean="0"/>
              <a:t>Onderwijs</a:t>
            </a:r>
          </a:p>
          <a:p>
            <a:r>
              <a:rPr lang="nl-NL" dirty="0" smtClean="0"/>
              <a:t>Recht</a:t>
            </a:r>
          </a:p>
          <a:p>
            <a:r>
              <a:rPr lang="nl-NL" dirty="0" smtClean="0"/>
              <a:t>Samenleving</a:t>
            </a:r>
          </a:p>
          <a:p>
            <a:endParaRPr lang="nl-NL" dirty="0"/>
          </a:p>
        </p:txBody>
      </p:sp>
      <p:pic>
        <p:nvPicPr>
          <p:cNvPr id="7" name="Afbeelding 6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320" y="4951925"/>
            <a:ext cx="3626603" cy="184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Afbeelding 7" descr="Schermopna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014" y="57661"/>
            <a:ext cx="2800909" cy="1890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Afbeelding 9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45" y="4951688"/>
            <a:ext cx="1814237" cy="181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Afbeelding 10" descr="Schermopname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20" y="2174875"/>
            <a:ext cx="2203203" cy="263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1095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net Internet  Moderne technieken  200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425138"/>
            <a:ext cx="7896319" cy="592282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908720"/>
            <a:ext cx="7416824" cy="437400"/>
          </a:xfrm>
        </p:spPr>
        <p:txBody>
          <a:bodyPr>
            <a:normAutofit fontScale="90000"/>
          </a:bodyPr>
          <a:lstStyle/>
          <a:p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429302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80920" cy="437400"/>
          </a:xfrm>
        </p:spPr>
        <p:txBody>
          <a:bodyPr>
            <a:normAutofit fontScale="90000"/>
          </a:bodyPr>
          <a:lstStyle/>
          <a:p>
            <a:r>
              <a:rPr lang="nl-NL" sz="3200" dirty="0"/>
              <a:t>Wat is de officiële Martin Luther King site? </a:t>
            </a:r>
          </a:p>
        </p:txBody>
      </p:sp>
      <p:pic>
        <p:nvPicPr>
          <p:cNvPr id="5" name="Tijdelijke aanduiding voor inhoud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7"/>
          <a:stretch/>
        </p:blipFill>
        <p:spPr>
          <a:xfrm>
            <a:off x="0" y="2197429"/>
            <a:ext cx="4365982" cy="410272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/>
          <a:stretch/>
        </p:blipFill>
        <p:spPr>
          <a:xfrm>
            <a:off x="4388814" y="2197428"/>
            <a:ext cx="4751691" cy="410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5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sz="21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64704"/>
            <a:ext cx="7344816" cy="5902375"/>
          </a:xfrm>
          <a:prstGeom prst="rect">
            <a:avLst/>
          </a:prstGeom>
        </p:spPr>
      </p:pic>
      <p:sp>
        <p:nvSpPr>
          <p:cNvPr id="4" name="Pijl links 3"/>
          <p:cNvSpPr/>
          <p:nvPr/>
        </p:nvSpPr>
        <p:spPr>
          <a:xfrm rot="9274167">
            <a:off x="5663958" y="5811216"/>
            <a:ext cx="1620180" cy="7560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04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5691" y="1435048"/>
            <a:ext cx="7146794" cy="437400"/>
          </a:xfrm>
        </p:spPr>
        <p:txBody>
          <a:bodyPr>
            <a:normAutofit fontScale="90000"/>
          </a:bodyPr>
          <a:lstStyle/>
          <a:p>
            <a:r>
              <a:rPr lang="nl-NL" sz="2800" dirty="0" smtClean="0"/>
              <a:t>Visie is essentieel. Het grote verhaal. Hoe komen scholen tot hun visie? Welke keuzes maak je? 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988840"/>
            <a:ext cx="7146794" cy="303380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85353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66220" y="2615914"/>
            <a:ext cx="8064000" cy="583200"/>
          </a:xfrm>
        </p:spPr>
        <p:txBody>
          <a:bodyPr>
            <a:normAutofit fontScale="90000"/>
          </a:bodyPr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3" y="1597712"/>
            <a:ext cx="8062913" cy="3388943"/>
          </a:xfrm>
        </p:spPr>
      </p:pic>
    </p:spTree>
    <p:extLst>
      <p:ext uri="{BB962C8B-B14F-4D97-AF65-F5344CB8AC3E}">
        <p14:creationId xmlns:p14="http://schemas.microsoft.com/office/powerpoint/2010/main" val="141490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DIY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>
                <a:hlinkClick r:id="rId2"/>
              </a:rPr>
              <a:t>http://</a:t>
            </a:r>
            <a:r>
              <a:rPr lang="nl-NL" dirty="0" smtClean="0">
                <a:hlinkClick r:id="rId2"/>
              </a:rPr>
              <a:t>kn.nu/Workshop.ComputationalThinking</a:t>
            </a:r>
            <a:endParaRPr lang="nl-NL" dirty="0" smtClean="0"/>
          </a:p>
          <a:p>
            <a:endParaRPr lang="nl-NL" u="sng" dirty="0" smtClean="0">
              <a:hlinkClick r:id="rId3"/>
            </a:endParaRPr>
          </a:p>
          <a:p>
            <a:r>
              <a:rPr lang="nl-NL" u="sng" dirty="0" smtClean="0">
                <a:hlinkClick r:id="rId3"/>
              </a:rPr>
              <a:t>http</a:t>
            </a:r>
            <a:r>
              <a:rPr lang="nl-NL" u="sng" dirty="0">
                <a:hlinkClick r:id="rId3"/>
              </a:rPr>
              <a:t>://</a:t>
            </a:r>
            <a:r>
              <a:rPr lang="nl-NL" u="sng" dirty="0" smtClean="0">
                <a:hlinkClick r:id="rId3"/>
              </a:rPr>
              <a:t>kn.nu/Workshop.Mediawijsheid</a:t>
            </a:r>
            <a:endParaRPr lang="nl-NL" u="sng" dirty="0" smtClean="0"/>
          </a:p>
          <a:p>
            <a:endParaRPr lang="nl-NL" u="sng" dirty="0"/>
          </a:p>
          <a:p>
            <a:r>
              <a:rPr lang="nl-NL" u="sng" dirty="0" smtClean="0">
                <a:hlinkClick r:id="rId4"/>
              </a:rPr>
              <a:t>http://kn.nu/Workshop.Informatievaardigheden</a:t>
            </a:r>
            <a:endParaRPr lang="nl-NL" u="sng" dirty="0" smtClean="0"/>
          </a:p>
          <a:p>
            <a:r>
              <a:rPr lang="nl-NL" dirty="0"/>
              <a:t/>
            </a:r>
            <a:br>
              <a:rPr lang="nl-NL" dirty="0"/>
            </a:br>
            <a:r>
              <a:rPr lang="nl-NL" u="sng" dirty="0">
                <a:hlinkClick r:id="rId5"/>
              </a:rPr>
              <a:t>http://maken.wikiwijs.nl/74282/Programmeren_in_het_PO</a:t>
            </a:r>
            <a:endParaRPr lang="nl-NL" dirty="0"/>
          </a:p>
          <a:p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96"/>
            <a:ext cx="9144000" cy="583869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60000" y="1137290"/>
            <a:ext cx="5545236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dirty="0" smtClean="0"/>
              <a:t>Verschijnt 24 november op </a:t>
            </a:r>
            <a:r>
              <a:rPr lang="nl-NL" dirty="0" smtClean="0">
                <a:hlinkClick r:id="rId7"/>
              </a:rPr>
              <a:t>http://kn.nu/handboekDG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 flipH="1">
            <a:off x="360000" y="6297781"/>
            <a:ext cx="266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accent2"/>
                </a:solidFill>
              </a:rPr>
              <a:t>@</a:t>
            </a:r>
            <a:r>
              <a:rPr lang="nl-NL" dirty="0" err="1" smtClean="0">
                <a:solidFill>
                  <a:schemeClr val="accent2"/>
                </a:solidFill>
              </a:rPr>
              <a:t>remcopijpers</a:t>
            </a:r>
            <a:endParaRPr lang="nl-N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53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48472" cy="6881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hthoek 5">
            <a:hlinkClick r:id="rId3"/>
          </p:cNvPr>
          <p:cNvSpPr/>
          <p:nvPr/>
        </p:nvSpPr>
        <p:spPr>
          <a:xfrm rot="16200000">
            <a:off x="5594342" y="3180326"/>
            <a:ext cx="6729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http://curriculumvandetoekomst.slo.nl/21e-eeuwse-vaardigheden/</a:t>
            </a:r>
          </a:p>
        </p:txBody>
      </p:sp>
    </p:spTree>
    <p:extLst>
      <p:ext uri="{BB962C8B-B14F-4D97-AF65-F5344CB8AC3E}">
        <p14:creationId xmlns:p14="http://schemas.microsoft.com/office/powerpoint/2010/main" val="142628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Digitale geletterdheid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Digitale geletterdheid is het geheel van ICT-(basis)vaardigheden, </a:t>
            </a:r>
            <a:r>
              <a:rPr lang="nl-NL" dirty="0" smtClean="0"/>
              <a:t>informatievaardigheden, </a:t>
            </a:r>
            <a:r>
              <a:rPr lang="nl-NL" dirty="0"/>
              <a:t>mediawijsheid </a:t>
            </a:r>
            <a:r>
              <a:rPr lang="nl-NL" dirty="0" smtClean="0"/>
              <a:t>en computational thinking</a:t>
            </a:r>
            <a:endParaRPr lang="nl-NL" dirty="0"/>
          </a:p>
          <a:p>
            <a:pPr lvl="1"/>
            <a:r>
              <a:rPr lang="nl-NL" dirty="0" smtClean="0"/>
              <a:t>kunnen </a:t>
            </a:r>
            <a:r>
              <a:rPr lang="nl-NL" dirty="0"/>
              <a:t>omgaan met </a:t>
            </a:r>
            <a:r>
              <a:rPr lang="nl-NL" dirty="0" smtClean="0"/>
              <a:t>ICT</a:t>
            </a:r>
          </a:p>
          <a:p>
            <a:pPr lvl="1"/>
            <a:r>
              <a:rPr lang="nl-NL" dirty="0" smtClean="0"/>
              <a:t>bewust</a:t>
            </a:r>
            <a:r>
              <a:rPr lang="nl-NL" dirty="0"/>
              <a:t>, actief en kritisch omgaan met </a:t>
            </a:r>
            <a:r>
              <a:rPr lang="nl-NL" dirty="0" smtClean="0"/>
              <a:t>media</a:t>
            </a:r>
          </a:p>
          <a:p>
            <a:pPr lvl="1"/>
            <a:r>
              <a:rPr lang="nl-NL" dirty="0" smtClean="0"/>
              <a:t>zoeken</a:t>
            </a:r>
            <a:r>
              <a:rPr lang="nl-NL" dirty="0"/>
              <a:t>, selecteren, verwerken en gebruiken van relevante </a:t>
            </a:r>
            <a:r>
              <a:rPr lang="nl-NL" dirty="0" smtClean="0"/>
              <a:t>informatie</a:t>
            </a:r>
          </a:p>
          <a:p>
            <a:pPr lvl="1"/>
            <a:r>
              <a:rPr lang="nl-NL" dirty="0"/>
              <a:t>het (her)formuleren van problemen zodat ze op te lossen zijn met de computer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776044" y="4576869"/>
            <a:ext cx="23679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dirty="0">
                <a:solidFill>
                  <a:schemeClr val="bg1"/>
                </a:solidFill>
              </a:rPr>
              <a:t>http://curriculumvandetoekomst.slo.nl/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260" y="3104014"/>
            <a:ext cx="2086713" cy="266614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85" y="1964270"/>
            <a:ext cx="2746993" cy="154578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260" y="3094509"/>
            <a:ext cx="2741218" cy="182683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3088883"/>
            <a:ext cx="1561185" cy="268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8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2"/>
            <a:ext cx="9144000" cy="682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3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Schermopnam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36623"/>
          </a:xfrm>
        </p:spPr>
      </p:pic>
    </p:spTree>
    <p:extLst>
      <p:ext uri="{BB962C8B-B14F-4D97-AF65-F5344CB8AC3E}">
        <p14:creationId xmlns:p14="http://schemas.microsoft.com/office/powerpoint/2010/main" val="2752646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Voorbeeldmatig leerplankader Computational Thinking</a:t>
            </a:r>
            <a:endParaRPr lang="nl-NL" dirty="0"/>
          </a:p>
        </p:txBody>
      </p:sp>
      <p:pic>
        <p:nvPicPr>
          <p:cNvPr id="4" name="Tijdelijke aanduiding voor inhoud 3" descr="Schermopnam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5" y="1600200"/>
            <a:ext cx="3333856" cy="4525963"/>
          </a:xfrm>
        </p:spPr>
      </p:pic>
      <p:pic>
        <p:nvPicPr>
          <p:cNvPr id="5" name="Afbeelding 4" descr="Schermopna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032" y="1600200"/>
            <a:ext cx="3386128" cy="2455818"/>
          </a:xfrm>
          <a:prstGeom prst="rect">
            <a:avLst/>
          </a:prstGeom>
        </p:spPr>
      </p:pic>
      <p:pic>
        <p:nvPicPr>
          <p:cNvPr id="6" name="Afbeelding 5" descr="Schermopnam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4" y="2404021"/>
            <a:ext cx="8893311" cy="2049958"/>
          </a:xfrm>
          <a:prstGeom prst="rect">
            <a:avLst/>
          </a:prstGeom>
          <a:ln w="28575">
            <a:solidFill>
              <a:srgbClr val="CC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551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/>
        </p:nvGrpSpPr>
        <p:grpSpPr>
          <a:xfrm>
            <a:off x="0" y="0"/>
            <a:ext cx="10396604" cy="7450249"/>
            <a:chOff x="469231" y="180473"/>
            <a:chExt cx="8313823" cy="8482260"/>
          </a:xfrm>
        </p:grpSpPr>
        <p:pic>
          <p:nvPicPr>
            <p:cNvPr id="4" name="Afbeelding 3" descr="ICT-(basis)vaardigheden PO (versie 3-2-2017).pdf - Adobe Acrobat Pro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1" t="16491" r="3520" b="965"/>
            <a:stretch/>
          </p:blipFill>
          <p:spPr>
            <a:xfrm>
              <a:off x="469231" y="180473"/>
              <a:ext cx="5871411" cy="56608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Afbeelding 2" descr="Informatievaardigheden PO (versie 3-2-2017).pdf - Adobe Acrobat Pro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1" t="16491" r="3336" b="877"/>
            <a:stretch/>
          </p:blipFill>
          <p:spPr>
            <a:xfrm>
              <a:off x="1275348" y="1106904"/>
              <a:ext cx="5883442" cy="56668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Afbeelding 5" descr="Mediawijsheid PO (versie 3-2-2017).pdf - Adobe Acrobat Pro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7" t="15965" r="3519" b="351"/>
            <a:stretch/>
          </p:blipFill>
          <p:spPr>
            <a:xfrm>
              <a:off x="2087480" y="2117558"/>
              <a:ext cx="5883442" cy="57390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Afbeelding 1" descr="Computational thinking PO (versie 3-2-2017).pdf - Adobe Acrobat Pro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1" t="17017" r="3152" b="702"/>
            <a:stretch/>
          </p:blipFill>
          <p:spPr>
            <a:xfrm>
              <a:off x="2887580" y="3019922"/>
              <a:ext cx="5895474" cy="56428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6544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70" y="857250"/>
            <a:ext cx="3892130" cy="51435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485">
            <a:off x="632275" y="1278277"/>
            <a:ext cx="2944417" cy="3925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vaal 6"/>
          <p:cNvSpPr/>
          <p:nvPr/>
        </p:nvSpPr>
        <p:spPr>
          <a:xfrm>
            <a:off x="3951515" y="3241222"/>
            <a:ext cx="3956471" cy="685800"/>
          </a:xfrm>
          <a:prstGeom prst="ellipse">
            <a:avLst/>
          </a:prstGeom>
          <a:noFill/>
          <a:ln w="38100">
            <a:solidFill>
              <a:srgbClr val="C700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170011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e5_test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4" id="{D396C7E5-A6CA-4A30-919E-80138950F453}" vid="{0D3E5EF4-746A-4E57-92F6-FB61194C6031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SLO project document" ma:contentTypeID="0x01010018487C037ACB3845830DE8BBF81DDA060096B217AC411ECE469B2BA0C772DA0416" ma:contentTypeVersion="2" ma:contentTypeDescription="" ma:contentTypeScope="" ma:versionID="f9dcdb9e80480e4af94bc9e4ef9b0bd6">
  <xsd:schema xmlns:xsd="http://www.w3.org/2001/XMLSchema" xmlns:xs="http://www.w3.org/2001/XMLSchema" xmlns:p="http://schemas.microsoft.com/office/2006/metadata/properties" xmlns:ns1="http://schemas.microsoft.com/sharepoint/v3" xmlns:ns2="bc863952-8117-46f8-9767-461517e5fe84" xmlns:ns3="3358aafe-7e8b-45d0-ba87-593c7ab0bf1b" targetNamespace="http://schemas.microsoft.com/office/2006/metadata/properties" ma:root="true" ma:fieldsID="9724ab6cc070a9d5e25983fab029163d" ns1:_="" ns2:_="" ns3:_="">
    <xsd:import namespace="http://schemas.microsoft.com/sharepoint/v3"/>
    <xsd:import namespace="bc863952-8117-46f8-9767-461517e5fe84"/>
    <xsd:import namespace="3358aafe-7e8b-45d0-ba87-593c7ab0bf1b"/>
    <xsd:element name="properties">
      <xsd:complexType>
        <xsd:sequence>
          <xsd:element name="documentManagement">
            <xsd:complexType>
              <xsd:all>
                <xsd:element ref="ns2:f9179a0308174bf0876ae83d14624ec9" minOccurs="0"/>
                <xsd:element ref="ns3:TaxCatchAll" minOccurs="0"/>
                <xsd:element ref="ns3:TaxCatchAllLabel" minOccurs="0"/>
                <xsd:element ref="ns2:Projecttitel" minOccurs="0"/>
                <xsd:element ref="ns2:Projectnummer" minOccurs="0"/>
                <xsd:element ref="ns3:TaxKeywordTaxHTField" minOccurs="0"/>
                <xsd:element ref="ns1:ProjSector_0" minOccurs="0"/>
                <xsd:element ref="ns1:ProjCurricularTheme_0" minOccurs="0"/>
                <xsd:element ref="ns1:ProjSectionSpecificTheme_0" minOccurs="0"/>
                <xsd:element ref="ns1:ProjSection_0" minOccurs="0"/>
                <xsd:element ref="ns1:ProjSubjectContent_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rojSector_0" ma:index="16" nillable="true" ma:taxonomy="true" ma:internalName="ProjSector_0" ma:taxonomyFieldName="ProjSector" ma:displayName="Sector" ma:default="4;#Po|c7e1e85b-66e9-4249-88ed-7918563dfcf4;#5;#Vo|30dc6674-5c77-4879-9c2a-adfa83fc2cff;#6;#So/Vso|66fbce18-1083-4108-8aa9-fee610bdee77" ma:fieldId="{b8f23eab-992b-43d9-acd2-d3a230b32b5f}" ma:taxonomyMulti="true" ma:sspId="65bb9fad-8ecd-4e58-b951-1b0a685157da" ma:termSetId="f094b31b-0180-4851-9ebd-5c7d9552b19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CurricularTheme_0" ma:index="18" nillable="true" ma:taxonomy="true" ma:internalName="ProjCurricularTheme_0" ma:taxonomyFieldName="ProjCurricularTheme" ma:displayName="Leerplankundig thema" ma:default="7;#21e eeuwse vaardigheden|f3da9b89-ac6f-4af7-ac40-7ded7ee48870;#8;#Digitale geletterdheid|dd023cd1-bfda-45ec-ad4b-3b9ba134096e;#9;#Computational thinking|3839808d-5a4d-48c8-ab00-8b68dfd4e61e;#10;#ICT-basisvaardigheden|27244f01-d8a5-42b8-bb35-4bd3fedc0ecc;#11;#Informatievaardigheden|fc8ee1be-519b-4177-9d99-7f75ac27d4d4;#12;#Mediawijsheid|b90f0ee6-c655-4121-b20c-8d002c0eca8c" ma:fieldId="{dd8470eb-7315-4df2-b2a6-e958e607e142}" ma:taxonomyMulti="true" ma:sspId="65bb9fad-8ecd-4e58-b951-1b0a685157da" ma:termSetId="c46f7ee8-50c4-42e2-9209-7c6adacde0a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SectionSpecificTheme_0" ma:index="20" nillable="true" ma:taxonomy="true" ma:internalName="ProjSectionSpecificTheme_0" ma:taxonomyFieldName="ProjSectionSpecificTheme" ma:displayName="Vakspecifiek thema" ma:default="" ma:fieldId="{3cadc22e-8b43-4a40-861e-f45aa76de69a}" ma:taxonomyMulti="true" ma:sspId="65bb9fad-8ecd-4e58-b951-1b0a685157da" ma:termSetId="d6eaa525-a5d0-4a07-b890-e9233743789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Section_0" ma:index="22" nillable="true" ma:taxonomy="true" ma:internalName="ProjSection_0" ma:taxonomyFieldName="ProjSection" ma:displayName="Vaksectie" ma:default="" ma:fieldId="{09fe8466-f84e-4b96-981f-6d31d14d893a}" ma:taxonomyMulti="true" ma:sspId="65bb9fad-8ecd-4e58-b951-1b0a685157da" ma:termSetId="c6f33e55-e762-4fa4-8346-db1fc1809b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SubjectContent_0" ma:index="24" nillable="true" ma:taxonomy="true" ma:internalName="ProjSubjectContent_0" ma:taxonomyFieldName="ProjSubjectContent" ma:displayName="Vakinhoud" ma:default="115;#Vakoverstijgende inhouden en vaardigheden|b36752bd-c571-437e-9266-199e3227d41f" ma:fieldId="{2d0cf631-35b2-41a8-80d2-b6e1d52d9be4}" ma:taxonomyMulti="true" ma:sspId="65bb9fad-8ecd-4e58-b951-1b0a685157da" ma:termSetId="3eef768d-4fe2-4c08-af8a-4dfaa4cac8a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63952-8117-46f8-9767-461517e5fe84" elementFormDefault="qualified">
    <xsd:import namespace="http://schemas.microsoft.com/office/2006/documentManagement/types"/>
    <xsd:import namespace="http://schemas.microsoft.com/office/infopath/2007/PartnerControls"/>
    <xsd:element name="f9179a0308174bf0876ae83d14624ec9" ma:index="8" nillable="true" ma:taxonomy="true" ma:internalName="f9179a0308174bf0876ae83d14624ec9" ma:taxonomyFieldName="Documenttypes" ma:displayName="Documenttypes" ma:default="" ma:fieldId="{f9179a03-0817-4bf0-876a-e83d14624ec9}" ma:sspId="65bb9fad-8ecd-4e58-b951-1b0a685157da" ma:termSetId="54bd4068-eea5-4eb8-b4d4-e740f64d99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titel" ma:index="12" nillable="true" ma:displayName="Projecttitel" ma:default="ICO-Digitale geletterdheid " ma:internalName="Projecttitel">
      <xsd:simpleType>
        <xsd:restriction base="dms:Text">
          <xsd:maxLength value="255"/>
        </xsd:restriction>
      </xsd:simpleType>
    </xsd:element>
    <xsd:element name="Projectnummer" ma:index="13" nillable="true" ma:displayName="Projectnummer" ma:default="7582" ma:internalName="Projectnummer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58aafe-7e8b-45d0-ba87-593c7ab0bf1b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A6156351-9416-4675-8897-5F78AC8A7E4B}" ma:internalName="TaxCatchAll" ma:showField="CatchAllData" ma:web="{516fd467-a916-4728-8cf5-2629622090f3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A6156351-9416-4675-8897-5F78AC8A7E4B}" ma:internalName="TaxCatchAllLabel" ma:readOnly="true" ma:showField="CatchAllDataLabel" ma:web="{516fd467-a916-4728-8cf5-2629622090f3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Trefwoorden" ma:fieldId="{23f27201-bee3-471e-b2e7-b64fd8b7ca38}" ma:taxonomyMulti="true" ma:sspId="65bb9fad-8ecd-4e58-b951-1b0a685157d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SubjectContent_0 xmlns="http://schemas.microsoft.com/sharepoint/v3">
      <Terms xmlns="http://schemas.microsoft.com/office/infopath/2007/PartnerControls"/>
    </ProjSubjectContent_0>
    <TaxCatchAll xmlns="3358aafe-7e8b-45d0-ba87-593c7ab0bf1b">
      <Value>106</Value>
      <Value>14</Value>
    </TaxCatchAll>
    <Projecttitel xmlns="bc863952-8117-46f8-9767-461517e5fe84">ICO-Digitale geletterdheid </Projecttitel>
    <ProjSectionSpecificTheme_0 xmlns="http://schemas.microsoft.com/sharepoint/v3">
      <Terms xmlns="http://schemas.microsoft.com/office/infopath/2007/PartnerControls"/>
    </ProjSectionSpecificTheme_0>
    <TaxKeywordTaxHTField xmlns="3358aafe-7e8b-45d0-ba87-593c7ab0bf1b">
      <Terms xmlns="http://schemas.microsoft.com/office/infopath/2007/PartnerControls">
        <TermInfo xmlns="http://schemas.microsoft.com/office/infopath/2007/PartnerControls">
          <TermName xmlns="http://schemas.microsoft.com/office/infopath/2007/PartnerControls">Digitale geletterdheid</TermName>
          <TermId xmlns="http://schemas.microsoft.com/office/infopath/2007/PartnerControls">dd023cd1-bfda-45ec-ad4b-3b9ba134096e</TermId>
        </TermInfo>
        <TermInfo xmlns="http://schemas.microsoft.com/office/infopath/2007/PartnerControls">
          <TermName xmlns="http://schemas.microsoft.com/office/infopath/2007/PartnerControls">Conferentie</TermName>
          <TermId xmlns="http://schemas.microsoft.com/office/infopath/2007/PartnerControls">11742ece-3987-456e-b766-d9d4498a0c0c</TermId>
        </TermInfo>
      </Terms>
    </TaxKeywordTaxHTField>
    <f9179a0308174bf0876ae83d14624ec9 xmlns="bc863952-8117-46f8-9767-461517e5fe84">
      <Terms xmlns="http://schemas.microsoft.com/office/infopath/2007/PartnerControls"/>
    </f9179a0308174bf0876ae83d14624ec9>
    <ProjSection_0 xmlns="http://schemas.microsoft.com/sharepoint/v3">
      <Terms xmlns="http://schemas.microsoft.com/office/infopath/2007/PartnerControls"/>
    </ProjSection_0>
    <ProjSector_0 xmlns="http://schemas.microsoft.com/sharepoint/v3">
      <Terms xmlns="http://schemas.microsoft.com/office/infopath/2007/PartnerControls"/>
    </ProjSector_0>
    <Projectnummer xmlns="bc863952-8117-46f8-9767-461517e5fe84" xsi:nil="true"/>
    <ProjCurricularTheme_0 xmlns="http://schemas.microsoft.com/sharepoint/v3">
      <Terms xmlns="http://schemas.microsoft.com/office/infopath/2007/PartnerControls"/>
    </ProjCurricularTheme_0>
  </documentManagement>
</p:properties>
</file>

<file path=customXml/itemProps1.xml><?xml version="1.0" encoding="utf-8"?>
<ds:datastoreItem xmlns:ds="http://schemas.openxmlformats.org/officeDocument/2006/customXml" ds:itemID="{2ED043AB-03FF-4E6F-92B1-95E1D6F7C4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30CF57-6C35-4538-89CE-03D23B5922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c863952-8117-46f8-9767-461517e5fe84"/>
    <ds:schemaRef ds:uri="3358aafe-7e8b-45d0-ba87-593c7ab0bf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294039-45D0-4349-9F90-63D6FB6861CF}">
  <ds:schemaRefs>
    <ds:schemaRef ds:uri="http://purl.org/dc/terms/"/>
    <ds:schemaRef ds:uri="http://purl.org/dc/dcmitype/"/>
    <ds:schemaRef ds:uri="bc863952-8117-46f8-9767-461517e5fe84"/>
    <ds:schemaRef ds:uri="http://schemas.microsoft.com/sharepoint/v3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3358aafe-7e8b-45d0-ba87-593c7ab0bf1b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Presentatie4</Template>
  <TotalTime>7804</TotalTime>
  <Words>329</Words>
  <Application>Microsoft Office PowerPoint</Application>
  <PresentationFormat>Diavoorstelling (4:3)</PresentationFormat>
  <Paragraphs>68</Paragraphs>
  <Slides>25</Slides>
  <Notes>1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0" baseType="lpstr">
      <vt:lpstr>Arial</vt:lpstr>
      <vt:lpstr>Calibri</vt:lpstr>
      <vt:lpstr>Mangal</vt:lpstr>
      <vt:lpstr>Wingdings</vt:lpstr>
      <vt:lpstr>Presentatie5_test</vt:lpstr>
      <vt:lpstr>Digitale Geletterdheid– ins &amp; outs</vt:lpstr>
      <vt:lpstr>Trends en CT 2017</vt:lpstr>
      <vt:lpstr>PowerPoint-presentatie</vt:lpstr>
      <vt:lpstr>Digitale geletterdheid</vt:lpstr>
      <vt:lpstr>PowerPoint-presentatie</vt:lpstr>
      <vt:lpstr>PowerPoint-presentatie</vt:lpstr>
      <vt:lpstr>Voorbeeldmatig leerplankader Computational Thinking</vt:lpstr>
      <vt:lpstr>PowerPoint-presentatie</vt:lpstr>
      <vt:lpstr>PowerPoint-presentatie</vt:lpstr>
      <vt:lpstr>Digiwijzer</vt:lpstr>
      <vt:lpstr>Regeerakkoord 2017</vt:lpstr>
      <vt:lpstr>Curriculum.nu</vt:lpstr>
      <vt:lpstr>Hoe kunnen we scholen verder helpen</vt:lpstr>
      <vt:lpstr>Digitale geletterdheid: van Potgieter tot iPhone</vt:lpstr>
      <vt:lpstr>Perspectief 1 - leren zijn in de digitale wereld </vt:lpstr>
      <vt:lpstr>PowerPoint-presentatie</vt:lpstr>
      <vt:lpstr>Perspectief 2 - hoe onderwijs je leerlingen sociale (media) vaardigheden?  “Samenleven”</vt:lpstr>
      <vt:lpstr>PowerPoint-presentatie</vt:lpstr>
      <vt:lpstr>Perspectief 3 - digitale geletterdheid is een set aan digitale competenties  “kennis &amp; vaardigheden”</vt:lpstr>
      <vt:lpstr>PowerPoint-presentatie</vt:lpstr>
      <vt:lpstr>Wat is de officiële Martin Luther King site? </vt:lpstr>
      <vt:lpstr>PowerPoint-presentatie</vt:lpstr>
      <vt:lpstr>Visie is essentieel. Het grote verhaal. Hoe komen scholen tot hun visie? Welke keuzes maak je? </vt:lpstr>
      <vt:lpstr>PowerPoint-presentatie</vt:lpstr>
      <vt:lpstr>DIY</vt:lpstr>
    </vt:vector>
  </TitlesOfParts>
  <Company>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Digitale geletterdheid binnenste buiten</dc:title>
  <dc:creator>Allard Strijker;Remco Pijpers</dc:creator>
  <cp:keywords>Digitale geletterdheid; Conferentie</cp:keywords>
  <cp:lastModifiedBy>Allard Strijker</cp:lastModifiedBy>
  <cp:revision>60</cp:revision>
  <cp:lastPrinted>2017-01-26T15:44:16Z</cp:lastPrinted>
  <dcterms:created xsi:type="dcterms:W3CDTF">2016-09-15T12:40:20Z</dcterms:created>
  <dcterms:modified xsi:type="dcterms:W3CDTF">2017-11-23T09:38:23Z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0x01010018487C037ACB3845830DE8BBF81DDA060096B217AC411ECE469B2BA0C772DA0416</vt:lpwstr>
  </property>
  <property fmtid="{D5CDD505-2E9C-101B-9397-08002B2CF9AE}" pid="3" name="TaxKeyword">
    <vt:lpwstr>14;#Digitale geletterdheid|dd023cd1-bfda-45ec-ad4b-3b9ba134096e;#106;#Conferentie|11742ece-3987-456e-b766-d9d4498a0c0c</vt:lpwstr>
  </property>
  <property fmtid="{D5CDD505-2E9C-101B-9397-08002B2CF9AE}" pid="4" name="ProjSection">
    <vt:lpwstr/>
  </property>
  <property fmtid="{D5CDD505-2E9C-101B-9397-08002B2CF9AE}" pid="5" name="ProjCurricularTheme">
    <vt:lpwstr/>
  </property>
  <property fmtid="{D5CDD505-2E9C-101B-9397-08002B2CF9AE}" pid="6" name="Documenttypes">
    <vt:lpwstr/>
  </property>
  <property fmtid="{D5CDD505-2E9C-101B-9397-08002B2CF9AE}" pid="7" name="ProjSubjectContent">
    <vt:lpwstr/>
  </property>
  <property fmtid="{D5CDD505-2E9C-101B-9397-08002B2CF9AE}" pid="8" name="ProjSector">
    <vt:lpwstr/>
  </property>
  <property fmtid="{D5CDD505-2E9C-101B-9397-08002B2CF9AE}" pid="9" name="ProjSectionSpecificTheme">
    <vt:lpwstr/>
  </property>
</Properties>
</file>