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20"/>
  </p:handoutMasterIdLst>
  <p:sldIdLst>
    <p:sldId id="256" r:id="rId2"/>
    <p:sldId id="257" r:id="rId3"/>
    <p:sldId id="258" r:id="rId4"/>
    <p:sldId id="266" r:id="rId5"/>
    <p:sldId id="260" r:id="rId6"/>
    <p:sldId id="268" r:id="rId7"/>
    <p:sldId id="269" r:id="rId8"/>
    <p:sldId id="270" r:id="rId9"/>
    <p:sldId id="271" r:id="rId10"/>
    <p:sldId id="265" r:id="rId11"/>
    <p:sldId id="262" r:id="rId12"/>
    <p:sldId id="267" r:id="rId13"/>
    <p:sldId id="274" r:id="rId14"/>
    <p:sldId id="272" r:id="rId15"/>
    <p:sldId id="275" r:id="rId16"/>
    <p:sldId id="276" r:id="rId17"/>
    <p:sldId id="277" r:id="rId18"/>
    <p:sldId id="273" r:id="rId19"/>
  </p:sldIdLst>
  <p:sldSz cx="12192000" cy="6858000"/>
  <p:notesSz cx="6805613" cy="9944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23" d="100"/>
          <a:sy n="123" d="100"/>
        </p:scale>
        <p:origin x="114"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54939" y="0"/>
            <a:ext cx="2949099" cy="498932"/>
          </a:xfrm>
          <a:prstGeom prst="rect">
            <a:avLst/>
          </a:prstGeom>
        </p:spPr>
        <p:txBody>
          <a:bodyPr vert="horz" lIns="91440" tIns="45720" rIns="91440" bIns="45720" rtlCol="0"/>
          <a:lstStyle>
            <a:lvl1pPr algn="r">
              <a:defRPr sz="1200"/>
            </a:lvl1pPr>
          </a:lstStyle>
          <a:p>
            <a:fld id="{91EAE218-F700-4F42-8B65-1A4B196B984B}" type="datetimeFigureOut">
              <a:rPr lang="nl-NL" smtClean="0"/>
              <a:t>19-4-2018</a:t>
            </a:fld>
            <a:endParaRPr lang="nl-NL"/>
          </a:p>
        </p:txBody>
      </p:sp>
      <p:sp>
        <p:nvSpPr>
          <p:cNvPr id="4" name="Tijdelijke aanduiding voor voettekst 3"/>
          <p:cNvSpPr>
            <a:spLocks noGrp="1"/>
          </p:cNvSpPr>
          <p:nvPr>
            <p:ph type="ftr" sz="quarter" idx="2"/>
          </p:nvPr>
        </p:nvSpPr>
        <p:spPr>
          <a:xfrm>
            <a:off x="0" y="9445170"/>
            <a:ext cx="2949099" cy="498931"/>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4939" y="9445170"/>
            <a:ext cx="2949099" cy="498931"/>
          </a:xfrm>
          <a:prstGeom prst="rect">
            <a:avLst/>
          </a:prstGeom>
        </p:spPr>
        <p:txBody>
          <a:bodyPr vert="horz" lIns="91440" tIns="45720" rIns="91440" bIns="45720" rtlCol="0" anchor="b"/>
          <a:lstStyle>
            <a:lvl1pPr algn="r">
              <a:defRPr sz="1200"/>
            </a:lvl1pPr>
          </a:lstStyle>
          <a:p>
            <a:fld id="{666E752E-0ADA-4703-931D-ED7C0C5BA7E2}" type="slidenum">
              <a:rPr lang="nl-NL" smtClean="0"/>
              <a:t>‹nr.›</a:t>
            </a:fld>
            <a:endParaRPr lang="nl-NL"/>
          </a:p>
        </p:txBody>
      </p:sp>
    </p:spTree>
    <p:extLst>
      <p:ext uri="{BB962C8B-B14F-4D97-AF65-F5344CB8AC3E}">
        <p14:creationId xmlns:p14="http://schemas.microsoft.com/office/powerpoint/2010/main" val="38114244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42A54C80-263E-416B-A8E0-580EDEADCBDC}" type="datetimeFigureOut">
              <a:rPr lang="en-US" dirty="0"/>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4/19/2018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384664" y="1577220"/>
            <a:ext cx="7766936" cy="1646302"/>
          </a:xfrm>
        </p:spPr>
        <p:txBody>
          <a:bodyPr/>
          <a:lstStyle/>
          <a:p>
            <a:r>
              <a:rPr lang="nl-NL" sz="4000" dirty="0"/>
              <a:t>N</a:t>
            </a:r>
            <a:r>
              <a:rPr lang="nl-NL" sz="4000" dirty="0" smtClean="0"/>
              <a:t>ieuwe statistiek op het vwo  </a:t>
            </a:r>
            <a:endParaRPr lang="nl-NL" sz="4000" dirty="0"/>
          </a:p>
        </p:txBody>
      </p:sp>
      <p:sp>
        <p:nvSpPr>
          <p:cNvPr id="3" name="Ondertitel 2"/>
          <p:cNvSpPr>
            <a:spLocks noGrp="1"/>
          </p:cNvSpPr>
          <p:nvPr>
            <p:ph type="subTitle" idx="1"/>
          </p:nvPr>
        </p:nvSpPr>
        <p:spPr>
          <a:xfrm>
            <a:off x="1384664" y="4050833"/>
            <a:ext cx="7968342" cy="1479110"/>
          </a:xfrm>
        </p:spPr>
        <p:txBody>
          <a:bodyPr>
            <a:normAutofit fontScale="92500" lnSpcReduction="10000"/>
          </a:bodyPr>
          <a:lstStyle/>
          <a:p>
            <a:r>
              <a:rPr lang="nl-NL" dirty="0" smtClean="0"/>
              <a:t>SLO conferentie “hier vwo … wo hoort u mij?” </a:t>
            </a:r>
          </a:p>
          <a:p>
            <a:r>
              <a:rPr lang="nl-NL" dirty="0"/>
              <a:t>M</a:t>
            </a:r>
            <a:r>
              <a:rPr lang="nl-NL" dirty="0" smtClean="0"/>
              <a:t>aandag 16 april 2018</a:t>
            </a:r>
          </a:p>
          <a:p>
            <a:r>
              <a:rPr lang="nl-NL" dirty="0" smtClean="0"/>
              <a:t>Erik van Barneveld, docent wiskunde, GSG Leo Vroman</a:t>
            </a:r>
          </a:p>
          <a:p>
            <a:r>
              <a:rPr lang="nl-NL" dirty="0" smtClean="0"/>
              <a:t> bar@gsgleovroman.nl</a:t>
            </a:r>
            <a:endParaRPr lang="nl-NL" dirty="0"/>
          </a:p>
        </p:txBody>
      </p:sp>
    </p:spTree>
    <p:extLst>
      <p:ext uri="{BB962C8B-B14F-4D97-AF65-F5344CB8AC3E}">
        <p14:creationId xmlns:p14="http://schemas.microsoft.com/office/powerpoint/2010/main" val="485561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Nieuwe statistiek: aandachtspunten</a:t>
            </a:r>
            <a:endParaRPr lang="nl-NL" dirty="0"/>
          </a:p>
        </p:txBody>
      </p:sp>
      <p:sp>
        <p:nvSpPr>
          <p:cNvPr id="3" name="Tijdelijke aanduiding voor inhoud 2"/>
          <p:cNvSpPr>
            <a:spLocks noGrp="1"/>
          </p:cNvSpPr>
          <p:nvPr>
            <p:ph idx="1"/>
          </p:nvPr>
        </p:nvSpPr>
        <p:spPr/>
        <p:txBody>
          <a:bodyPr/>
          <a:lstStyle/>
          <a:p>
            <a:pPr marL="0" indent="0">
              <a:buNone/>
            </a:pPr>
            <a:r>
              <a:rPr lang="nl-NL" dirty="0" err="1"/>
              <a:t>cTWO</a:t>
            </a:r>
            <a:r>
              <a:rPr lang="nl-NL" dirty="0"/>
              <a:t> </a:t>
            </a:r>
            <a:r>
              <a:rPr lang="nl-NL" dirty="0" smtClean="0"/>
              <a:t>constateert dat:</a:t>
            </a:r>
          </a:p>
          <a:p>
            <a:r>
              <a:rPr lang="nl-NL" dirty="0" smtClean="0"/>
              <a:t>de uiteindelijk ontwikkelde </a:t>
            </a:r>
            <a:r>
              <a:rPr lang="nl-NL" dirty="0"/>
              <a:t>modules toch minder goed aansluiten bij de </a:t>
            </a:r>
            <a:r>
              <a:rPr lang="nl-NL" dirty="0" smtClean="0"/>
              <a:t>vernieuwde aanpak </a:t>
            </a:r>
            <a:r>
              <a:rPr lang="nl-NL" dirty="0"/>
              <a:t>en opzet van s</a:t>
            </a:r>
            <a:r>
              <a:rPr lang="nl-NL" dirty="0" smtClean="0"/>
              <a:t>tatistiek </a:t>
            </a:r>
            <a:r>
              <a:rPr lang="nl-NL" dirty="0"/>
              <a:t>en kansrekening</a:t>
            </a:r>
            <a:r>
              <a:rPr lang="nl-NL" i="1" dirty="0"/>
              <a:t> </a:t>
            </a:r>
            <a:r>
              <a:rPr lang="nl-NL" dirty="0"/>
              <a:t>dan gewenst</a:t>
            </a:r>
            <a:r>
              <a:rPr lang="nl-NL" dirty="0" smtClean="0"/>
              <a:t>.</a:t>
            </a:r>
          </a:p>
          <a:p>
            <a:r>
              <a:rPr lang="nl-NL" dirty="0" smtClean="0"/>
              <a:t>de </a:t>
            </a:r>
            <a:r>
              <a:rPr lang="nl-NL" dirty="0"/>
              <a:t>beschikbaarheid van </a:t>
            </a:r>
            <a:r>
              <a:rPr lang="nl-NL" dirty="0" smtClean="0"/>
              <a:t>goede </a:t>
            </a:r>
            <a:r>
              <a:rPr lang="nl-NL" dirty="0"/>
              <a:t>computerpractica en praktische </a:t>
            </a:r>
            <a:r>
              <a:rPr lang="nl-NL" dirty="0" smtClean="0"/>
              <a:t>opdrachten cruciaal is.</a:t>
            </a:r>
          </a:p>
          <a:p>
            <a:r>
              <a:rPr lang="nl-NL" dirty="0" smtClean="0"/>
              <a:t>dat statistiek </a:t>
            </a:r>
            <a:r>
              <a:rPr lang="nl-NL" dirty="0"/>
              <a:t>als niet-CE-onderdeel een wat kwetsbare </a:t>
            </a:r>
            <a:r>
              <a:rPr lang="nl-NL" dirty="0" smtClean="0"/>
              <a:t>positie heeft.</a:t>
            </a:r>
          </a:p>
          <a:p>
            <a:r>
              <a:rPr lang="nl-NL" dirty="0" smtClean="0"/>
              <a:t>de </a:t>
            </a:r>
            <a:r>
              <a:rPr lang="nl-NL" dirty="0"/>
              <a:t>uitwerking van de statistiekleerlijn in de pilot is niet volledig gelukt.</a:t>
            </a:r>
          </a:p>
          <a:p>
            <a:endParaRPr lang="nl-NL" dirty="0" smtClean="0"/>
          </a:p>
          <a:p>
            <a:endParaRPr lang="nl-NL" dirty="0"/>
          </a:p>
          <a:p>
            <a:endParaRPr lang="nl-NL" dirty="0"/>
          </a:p>
        </p:txBody>
      </p:sp>
    </p:spTree>
    <p:extLst>
      <p:ext uri="{BB962C8B-B14F-4D97-AF65-F5344CB8AC3E}">
        <p14:creationId xmlns:p14="http://schemas.microsoft.com/office/powerpoint/2010/main" val="1717892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Nieuwe statistiek: aanbevelingen</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err="1" smtClean="0"/>
              <a:t>cTWO</a:t>
            </a:r>
            <a:r>
              <a:rPr lang="nl-NL" dirty="0" smtClean="0"/>
              <a:t> beveelt aan om:</a:t>
            </a:r>
            <a:r>
              <a:rPr lang="nl-NL" i="1" dirty="0" smtClean="0"/>
              <a:t> </a:t>
            </a:r>
            <a:endParaRPr lang="nl-NL" i="1" dirty="0"/>
          </a:p>
          <a:p>
            <a:r>
              <a:rPr lang="nl-NL" dirty="0" smtClean="0"/>
              <a:t>een </a:t>
            </a:r>
            <a:r>
              <a:rPr lang="nl-NL" dirty="0"/>
              <a:t>vervolg </a:t>
            </a:r>
            <a:r>
              <a:rPr lang="nl-NL" dirty="0" smtClean="0"/>
              <a:t>te geven aan </a:t>
            </a:r>
            <a:r>
              <a:rPr lang="nl-NL" dirty="0"/>
              <a:t>de vernieuwingen die </a:t>
            </a:r>
            <a:r>
              <a:rPr lang="nl-NL" dirty="0" smtClean="0"/>
              <a:t>zijn ingezet </a:t>
            </a:r>
            <a:r>
              <a:rPr lang="nl-NL" dirty="0"/>
              <a:t>rondom </a:t>
            </a:r>
            <a:r>
              <a:rPr lang="nl-NL" dirty="0" smtClean="0"/>
              <a:t>statistiek.</a:t>
            </a:r>
          </a:p>
          <a:p>
            <a:r>
              <a:rPr lang="nl-NL" dirty="0"/>
              <a:t>t</a:t>
            </a:r>
            <a:r>
              <a:rPr lang="nl-NL" dirty="0" smtClean="0"/>
              <a:t>e zorgen </a:t>
            </a:r>
            <a:r>
              <a:rPr lang="nl-NL" dirty="0"/>
              <a:t>voor professionaliseringsactiviteiten ten </a:t>
            </a:r>
            <a:r>
              <a:rPr lang="nl-NL" dirty="0" smtClean="0"/>
              <a:t>behoeve van </a:t>
            </a:r>
            <a:r>
              <a:rPr lang="nl-NL" dirty="0"/>
              <a:t>het welslagen van enkele centrale aspecten van de </a:t>
            </a:r>
            <a:r>
              <a:rPr lang="nl-NL" dirty="0" err="1" smtClean="0"/>
              <a:t>vakvernieuwing</a:t>
            </a:r>
            <a:r>
              <a:rPr lang="nl-NL" dirty="0" smtClean="0"/>
              <a:t> waaronder statistiek.</a:t>
            </a:r>
          </a:p>
          <a:p>
            <a:r>
              <a:rPr lang="nl-NL" dirty="0" smtClean="0"/>
              <a:t>voorbeeldopgaven te ontwikkelen voor </a:t>
            </a:r>
            <a:r>
              <a:rPr lang="nl-NL" dirty="0"/>
              <a:t>het examen, </a:t>
            </a:r>
            <a:r>
              <a:rPr lang="nl-NL" dirty="0" smtClean="0"/>
              <a:t>bij </a:t>
            </a:r>
            <a:r>
              <a:rPr lang="nl-NL" dirty="0"/>
              <a:t>de domeinen </a:t>
            </a:r>
            <a:r>
              <a:rPr lang="nl-NL" dirty="0" smtClean="0"/>
              <a:t>statistiek </a:t>
            </a:r>
            <a:r>
              <a:rPr lang="nl-NL" dirty="0"/>
              <a:t>bij Wiskunde A en Wiskunde C</a:t>
            </a:r>
            <a:r>
              <a:rPr lang="nl-NL" dirty="0" smtClean="0"/>
              <a:t>.</a:t>
            </a:r>
          </a:p>
          <a:p>
            <a:endParaRPr lang="nl-NL" dirty="0"/>
          </a:p>
        </p:txBody>
      </p:sp>
    </p:spTree>
    <p:extLst>
      <p:ext uri="{BB962C8B-B14F-4D97-AF65-F5344CB8AC3E}">
        <p14:creationId xmlns:p14="http://schemas.microsoft.com/office/powerpoint/2010/main" val="492579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Nieuwe statistiek: </a:t>
            </a:r>
            <a:br>
              <a:rPr lang="nl-NL" dirty="0" smtClean="0"/>
            </a:br>
            <a:r>
              <a:rPr lang="nl-NL" dirty="0" smtClean="0"/>
              <a:t>stand van zaken vwo in 2018</a:t>
            </a:r>
            <a:endParaRPr lang="nl-NL" dirty="0"/>
          </a:p>
        </p:txBody>
      </p:sp>
      <p:sp>
        <p:nvSpPr>
          <p:cNvPr id="3" name="Tijdelijke aanduiding voor inhoud 2"/>
          <p:cNvSpPr>
            <a:spLocks noGrp="1"/>
          </p:cNvSpPr>
          <p:nvPr>
            <p:ph idx="1"/>
          </p:nvPr>
        </p:nvSpPr>
        <p:spPr/>
        <p:txBody>
          <a:bodyPr/>
          <a:lstStyle/>
          <a:p>
            <a:r>
              <a:rPr lang="nl-NL" dirty="0" smtClean="0"/>
              <a:t>Er is geen centraal vervolg gegeven aan de vernieuwing van statistiek op het vwo voor wat betreft het ontwikkelen van nieuw lesmateriaal, het ontwikkelen van computerpractica of praktische opdrachten.</a:t>
            </a:r>
          </a:p>
          <a:p>
            <a:r>
              <a:rPr lang="nl-NL" dirty="0" smtClean="0"/>
              <a:t>Er zijn wel nascholingscursussen georganiseerd op het gebied van statistiek.</a:t>
            </a:r>
          </a:p>
          <a:p>
            <a:r>
              <a:rPr lang="nl-NL" dirty="0" smtClean="0"/>
              <a:t>Er zijn geen voorbeeldopgaven statistiek voor het vwo ontwikkeld.</a:t>
            </a:r>
          </a:p>
          <a:p>
            <a:endParaRPr lang="nl-NL" dirty="0" smtClean="0"/>
          </a:p>
          <a:p>
            <a:endParaRPr lang="nl-NL" dirty="0" smtClean="0"/>
          </a:p>
          <a:p>
            <a:endParaRPr lang="nl-NL" dirty="0"/>
          </a:p>
        </p:txBody>
      </p:sp>
    </p:spTree>
    <p:extLst>
      <p:ext uri="{BB962C8B-B14F-4D97-AF65-F5344CB8AC3E}">
        <p14:creationId xmlns:p14="http://schemas.microsoft.com/office/powerpoint/2010/main" val="4161143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Nieuwe statistiek op vwo:</a:t>
            </a:r>
            <a:br>
              <a:rPr lang="nl-NL" dirty="0" smtClean="0"/>
            </a:br>
            <a:r>
              <a:rPr lang="nl-NL" dirty="0" smtClean="0"/>
              <a:t>een sterk contrast met havo</a:t>
            </a:r>
            <a:endParaRPr lang="nl-NL" dirty="0"/>
          </a:p>
        </p:txBody>
      </p:sp>
      <p:sp>
        <p:nvSpPr>
          <p:cNvPr id="3" name="Tijdelijke aanduiding voor inhoud 2"/>
          <p:cNvSpPr>
            <a:spLocks noGrp="1"/>
          </p:cNvSpPr>
          <p:nvPr>
            <p:ph idx="1"/>
          </p:nvPr>
        </p:nvSpPr>
        <p:spPr/>
        <p:txBody>
          <a:bodyPr/>
          <a:lstStyle/>
          <a:p>
            <a:pPr marL="0" indent="0">
              <a:buNone/>
            </a:pPr>
            <a:r>
              <a:rPr lang="nl-NL" dirty="0"/>
              <a:t>O</a:t>
            </a:r>
            <a:r>
              <a:rPr lang="nl-NL" dirty="0" smtClean="0"/>
              <a:t>p de havo zien we dat:</a:t>
            </a:r>
          </a:p>
          <a:p>
            <a:r>
              <a:rPr lang="nl-NL" dirty="0" smtClean="0"/>
              <a:t>Er wel nieuw lesmateriaal is geschreven dat aansluit bij de vernieuwde aanpak en opzet van statistiek.</a:t>
            </a:r>
          </a:p>
          <a:p>
            <a:r>
              <a:rPr lang="nl-NL" dirty="0" smtClean="0"/>
              <a:t>Er wel voorbeeldopgaven statistiek zijn ontwikkeld.</a:t>
            </a:r>
          </a:p>
          <a:p>
            <a:endParaRPr lang="nl-NL" dirty="0"/>
          </a:p>
          <a:p>
            <a:pPr marL="0" indent="0">
              <a:buNone/>
            </a:pPr>
            <a:r>
              <a:rPr lang="nl-NL" dirty="0" smtClean="0"/>
              <a:t>Dit komt doordat op de havo – in tegenstelling tot het vwo – de statistiek wel een onderdeel vormt van het centraal examen.</a:t>
            </a:r>
          </a:p>
          <a:p>
            <a:endParaRPr lang="nl-NL" dirty="0" smtClean="0"/>
          </a:p>
          <a:p>
            <a:endParaRPr lang="nl-NL" dirty="0"/>
          </a:p>
        </p:txBody>
      </p:sp>
    </p:spTree>
    <p:extLst>
      <p:ext uri="{BB962C8B-B14F-4D97-AF65-F5344CB8AC3E}">
        <p14:creationId xmlns:p14="http://schemas.microsoft.com/office/powerpoint/2010/main" val="1247328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Opinie</a:t>
            </a:r>
            <a:endParaRPr lang="nl-NL" dirty="0"/>
          </a:p>
        </p:txBody>
      </p:sp>
      <p:sp>
        <p:nvSpPr>
          <p:cNvPr id="3" name="Tijdelijke aanduiding voor inhoud 2"/>
          <p:cNvSpPr>
            <a:spLocks noGrp="1"/>
          </p:cNvSpPr>
          <p:nvPr>
            <p:ph idx="1"/>
          </p:nvPr>
        </p:nvSpPr>
        <p:spPr/>
        <p:txBody>
          <a:bodyPr/>
          <a:lstStyle/>
          <a:p>
            <a:r>
              <a:rPr lang="nl-NL" dirty="0"/>
              <a:t>De kans op succesvolle implementatie van vernieuwde statistiek op het vwo is kleiner dan op het havo. </a:t>
            </a:r>
            <a:endParaRPr lang="nl-NL" dirty="0" smtClean="0"/>
          </a:p>
          <a:p>
            <a:r>
              <a:rPr lang="nl-NL" dirty="0" smtClean="0"/>
              <a:t>Alles wordt eigenlijk overgelaten aan het veld, waardoor er een hele sterke wissel getrokken wordt op de professionaliteit van de vwo-docenten.</a:t>
            </a:r>
          </a:p>
          <a:p>
            <a:r>
              <a:rPr lang="nl-NL" dirty="0" smtClean="0"/>
              <a:t>De statistiek-bagage die vwo-leerlingen meekrijgen zal sterk gaan verschillen tussen scholen.</a:t>
            </a:r>
          </a:p>
          <a:p>
            <a:endParaRPr lang="nl-NL" dirty="0"/>
          </a:p>
        </p:txBody>
      </p:sp>
    </p:spTree>
    <p:extLst>
      <p:ext uri="{BB962C8B-B14F-4D97-AF65-F5344CB8AC3E}">
        <p14:creationId xmlns:p14="http://schemas.microsoft.com/office/powerpoint/2010/main" val="2394033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sz="2800" dirty="0"/>
              <a:t>Welke bagage zou een vwo-leerling op het gebied van statistiek mee moeten krijgen?</a:t>
            </a:r>
            <a:br>
              <a:rPr lang="nl-NL" sz="2800" dirty="0"/>
            </a:br>
            <a:endParaRPr lang="nl-NL" sz="2800"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1187960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
            </a:r>
            <a:br>
              <a:rPr lang="nl-NL" dirty="0"/>
            </a:br>
            <a:endParaRPr lang="nl-NL" dirty="0"/>
          </a:p>
        </p:txBody>
      </p:sp>
      <p:sp>
        <p:nvSpPr>
          <p:cNvPr id="3" name="Tijdelijke aanduiding voor inhoud 2"/>
          <p:cNvSpPr>
            <a:spLocks noGrp="1"/>
          </p:cNvSpPr>
          <p:nvPr>
            <p:ph idx="1"/>
          </p:nvPr>
        </p:nvSpPr>
        <p:spPr/>
        <p:txBody>
          <a:bodyPr/>
          <a:lstStyle/>
          <a:p>
            <a:r>
              <a:rPr lang="nl-NL" dirty="0" smtClean="0"/>
              <a:t>Welke methode gebruik je?</a:t>
            </a:r>
          </a:p>
          <a:p>
            <a:r>
              <a:rPr lang="nl-NL" dirty="0" smtClean="0"/>
              <a:t>Welke ICT gebruik je?</a:t>
            </a:r>
          </a:p>
          <a:p>
            <a:r>
              <a:rPr lang="nl-NL" dirty="0" smtClean="0"/>
              <a:t>Welke (grote) gegevensbestanden gebruik je?</a:t>
            </a:r>
          </a:p>
          <a:p>
            <a:r>
              <a:rPr lang="nl-NL" dirty="0" smtClean="0"/>
              <a:t>Hoe ziet het SE-dossier van je leerlingen op het gebied van statistiek er uit?</a:t>
            </a:r>
          </a:p>
        </p:txBody>
      </p:sp>
      <p:sp>
        <p:nvSpPr>
          <p:cNvPr id="4" name="Rechthoek 3"/>
          <p:cNvSpPr/>
          <p:nvPr/>
        </p:nvSpPr>
        <p:spPr>
          <a:xfrm>
            <a:off x="677333" y="885149"/>
            <a:ext cx="7021043" cy="861774"/>
          </a:xfrm>
          <a:prstGeom prst="rect">
            <a:avLst/>
          </a:prstGeom>
        </p:spPr>
        <p:txBody>
          <a:bodyPr wrap="square">
            <a:spAutoFit/>
          </a:bodyPr>
          <a:lstStyle/>
          <a:p>
            <a:r>
              <a:rPr lang="nl-NL" sz="2500" dirty="0">
                <a:solidFill>
                  <a:schemeClr val="accent1"/>
                </a:solidFill>
              </a:rPr>
              <a:t>Hoe ziet het statistiekonderwijs op het vwo er op jouw school uit?</a:t>
            </a:r>
          </a:p>
        </p:txBody>
      </p:sp>
    </p:spTree>
    <p:extLst>
      <p:ext uri="{BB962C8B-B14F-4D97-AF65-F5344CB8AC3E}">
        <p14:creationId xmlns:p14="http://schemas.microsoft.com/office/powerpoint/2010/main" val="2446364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Wat heb je nodig om het statistiekonderwijs op het vwo op jouw school te verbeteren?</a:t>
            </a:r>
            <a:br>
              <a:rPr lang="nl-NL" dirty="0"/>
            </a:br>
            <a:endParaRPr lang="nl-NL" dirty="0"/>
          </a:p>
        </p:txBody>
      </p:sp>
      <p:sp>
        <p:nvSpPr>
          <p:cNvPr id="3" name="Tijdelijke aanduiding voor inhoud 2"/>
          <p:cNvSpPr>
            <a:spLocks noGrp="1"/>
          </p:cNvSpPr>
          <p:nvPr>
            <p:ph idx="1"/>
          </p:nvPr>
        </p:nvSpPr>
        <p:spPr/>
        <p:txBody>
          <a:bodyPr/>
          <a:lstStyle/>
          <a:p>
            <a:r>
              <a:rPr lang="nl-NL" dirty="0" smtClean="0"/>
              <a:t>Welke knelpunten kom je tegen in je statistiekonderwijs op het vwo?</a:t>
            </a:r>
          </a:p>
          <a:p>
            <a:r>
              <a:rPr lang="nl-NL" dirty="0" smtClean="0"/>
              <a:t>Hoe zouden die knelpunten opgelost </a:t>
            </a:r>
            <a:r>
              <a:rPr lang="nl-NL" smtClean="0"/>
              <a:t>kunnen worden?</a:t>
            </a:r>
            <a:endParaRPr lang="nl-NL"/>
          </a:p>
        </p:txBody>
      </p:sp>
    </p:spTree>
    <p:extLst>
      <p:ext uri="{BB962C8B-B14F-4D97-AF65-F5344CB8AC3E}">
        <p14:creationId xmlns:p14="http://schemas.microsoft.com/office/powerpoint/2010/main" val="229513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Bronnen</a:t>
            </a:r>
            <a:endParaRPr lang="nl-NL" dirty="0"/>
          </a:p>
        </p:txBody>
      </p:sp>
      <p:sp>
        <p:nvSpPr>
          <p:cNvPr id="3" name="Tijdelijke aanduiding voor inhoud 2"/>
          <p:cNvSpPr>
            <a:spLocks noGrp="1"/>
          </p:cNvSpPr>
          <p:nvPr>
            <p:ph idx="1"/>
          </p:nvPr>
        </p:nvSpPr>
        <p:spPr/>
        <p:txBody>
          <a:bodyPr>
            <a:normAutofit fontScale="92500"/>
          </a:bodyPr>
          <a:lstStyle/>
          <a:p>
            <a:r>
              <a:rPr lang="nl-NL" dirty="0"/>
              <a:t>http://www.fisme.science.uu.nl/ctwo/publicaties/docs/CTWO-Eindrapport.pdf</a:t>
            </a:r>
            <a:endParaRPr lang="nl-NL" dirty="0" smtClean="0"/>
          </a:p>
          <a:p>
            <a:r>
              <a:rPr lang="nl-NL" dirty="0"/>
              <a:t>https://www.examenblad.nl/examenstof/syllabus-2018-wiskunde-a-vwo/2018/f=/syllabus_wiskunde_A%20_2_versie%20_vwo_2018_nader_vastgesteld.pdf</a:t>
            </a:r>
            <a:endParaRPr lang="nl-NL" dirty="0" smtClean="0"/>
          </a:p>
          <a:p>
            <a:r>
              <a:rPr lang="nl-NL" dirty="0"/>
              <a:t>https://www.cbs.nl/nl-nl/onze-diensten/in-de-klas/voortgezet-onderwijs/vakken/wiskunde</a:t>
            </a:r>
            <a:endParaRPr lang="nl-NL" dirty="0" smtClean="0"/>
          </a:p>
          <a:p>
            <a:r>
              <a:rPr lang="nl-NL" dirty="0"/>
              <a:t>https://www.examenblad.nl/examenstof/syllabus-2018-wiskunde-a-havo/2018/f=/wiskunde_A_havo_2_versie_2018.pdf</a:t>
            </a:r>
            <a:endParaRPr lang="nl-NL" dirty="0" smtClean="0"/>
          </a:p>
          <a:p>
            <a:r>
              <a:rPr lang="nl-NL" dirty="0"/>
              <a:t>http://www.betanova.nl/downloads/LesmateriaalWiskundeAhavo/</a:t>
            </a:r>
            <a:endParaRPr lang="nl-NL" dirty="0" smtClean="0"/>
          </a:p>
          <a:p>
            <a:r>
              <a:rPr lang="nl-NL" dirty="0"/>
              <a:t>https://www.examenblad.nl/document/voorbeeldexamenopgaven-statistiek/2017/f=/voorbeeldexamenopgaven_statistiek_wiskunde_a_havo_met_nieuw%20formuleblad.pdf</a:t>
            </a:r>
            <a:endParaRPr lang="nl-NL" dirty="0" smtClean="0"/>
          </a:p>
          <a:p>
            <a:endParaRPr lang="nl-NL" dirty="0" smtClean="0"/>
          </a:p>
          <a:p>
            <a:endParaRPr lang="nl-NL" dirty="0"/>
          </a:p>
        </p:txBody>
      </p:sp>
    </p:spTree>
    <p:extLst>
      <p:ext uri="{BB962C8B-B14F-4D97-AF65-F5344CB8AC3E}">
        <p14:creationId xmlns:p14="http://schemas.microsoft.com/office/powerpoint/2010/main" val="3265577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Opbouw workshop</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Wat houdt het nieuwe statistiekprogramma op het vwo in?</a:t>
            </a:r>
          </a:p>
          <a:p>
            <a:pPr lvl="1"/>
            <a:r>
              <a:rPr lang="nl-NL" dirty="0" smtClean="0"/>
              <a:t>Doel en kaders</a:t>
            </a:r>
          </a:p>
          <a:p>
            <a:pPr lvl="1"/>
            <a:r>
              <a:rPr lang="nl-NL" dirty="0" smtClean="0"/>
              <a:t>Programma en mogelijkheden</a:t>
            </a:r>
          </a:p>
          <a:p>
            <a:pPr lvl="1"/>
            <a:r>
              <a:rPr lang="nl-NL" dirty="0" smtClean="0"/>
              <a:t>Aandachtspunten en aanbevelingen</a:t>
            </a:r>
          </a:p>
          <a:p>
            <a:pPr lvl="1"/>
            <a:r>
              <a:rPr lang="nl-NL" dirty="0" smtClean="0"/>
              <a:t>Stand van zaken</a:t>
            </a:r>
          </a:p>
          <a:p>
            <a:pPr marL="457200" lvl="1" indent="0">
              <a:buNone/>
            </a:pPr>
            <a:r>
              <a:rPr lang="nl-NL" dirty="0" smtClean="0"/>
              <a:t> </a:t>
            </a:r>
          </a:p>
          <a:p>
            <a:r>
              <a:rPr lang="nl-NL" dirty="0" smtClean="0"/>
              <a:t>Welke bagage zou een vwo-leerling op het gebied van statistiek mee moeten krijgen?</a:t>
            </a:r>
          </a:p>
          <a:p>
            <a:r>
              <a:rPr lang="nl-NL" dirty="0" smtClean="0"/>
              <a:t>Hoe ziet het statistiekonderwijs op het vwo er op jouw school uit?</a:t>
            </a:r>
          </a:p>
          <a:p>
            <a:r>
              <a:rPr lang="nl-NL" dirty="0" smtClean="0"/>
              <a:t>Wat heb je nodig om het statistiekonderwijs op het vwo op jouw school te verbeteren?</a:t>
            </a:r>
            <a:endParaRPr lang="nl-NL" dirty="0"/>
          </a:p>
        </p:txBody>
      </p:sp>
    </p:spTree>
    <p:extLst>
      <p:ext uri="{BB962C8B-B14F-4D97-AF65-F5344CB8AC3E}">
        <p14:creationId xmlns:p14="http://schemas.microsoft.com/office/powerpoint/2010/main" val="788936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Nieuwe statistiek vwo: doel en kaders</a:t>
            </a:r>
            <a:endParaRPr lang="nl-NL" dirty="0"/>
          </a:p>
        </p:txBody>
      </p:sp>
      <p:sp>
        <p:nvSpPr>
          <p:cNvPr id="3" name="Tijdelijke aanduiding voor inhoud 2"/>
          <p:cNvSpPr>
            <a:spLocks noGrp="1"/>
          </p:cNvSpPr>
          <p:nvPr>
            <p:ph idx="1"/>
          </p:nvPr>
        </p:nvSpPr>
        <p:spPr/>
        <p:txBody>
          <a:bodyPr/>
          <a:lstStyle/>
          <a:p>
            <a:pPr marL="0" indent="0">
              <a:buNone/>
            </a:pPr>
            <a:r>
              <a:rPr lang="nl-NL" dirty="0" err="1" smtClean="0"/>
              <a:t>cTWO</a:t>
            </a:r>
            <a:r>
              <a:rPr lang="nl-NL" dirty="0" smtClean="0"/>
              <a:t> eindrapport, syllabus vwo wiskunde A:</a:t>
            </a:r>
          </a:p>
          <a:p>
            <a:r>
              <a:rPr lang="nl-NL" dirty="0" smtClean="0"/>
              <a:t>Statistiek </a:t>
            </a:r>
            <a:r>
              <a:rPr lang="nl-NL" dirty="0"/>
              <a:t>en </a:t>
            </a:r>
            <a:r>
              <a:rPr lang="nl-NL" dirty="0" smtClean="0"/>
              <a:t>kansrekening </a:t>
            </a:r>
            <a:r>
              <a:rPr lang="nl-NL" dirty="0"/>
              <a:t>worden </a:t>
            </a:r>
            <a:r>
              <a:rPr lang="nl-NL" dirty="0" smtClean="0"/>
              <a:t>op een </a:t>
            </a:r>
            <a:r>
              <a:rPr lang="nl-NL" dirty="0"/>
              <a:t>meer realistische en probleemgeoriënteerde manier </a:t>
            </a:r>
            <a:r>
              <a:rPr lang="nl-NL" dirty="0" smtClean="0"/>
              <a:t>benaderd dan </a:t>
            </a:r>
            <a:r>
              <a:rPr lang="nl-NL" dirty="0"/>
              <a:t>voorheen. </a:t>
            </a:r>
            <a:endParaRPr lang="nl-NL" dirty="0" smtClean="0"/>
          </a:p>
          <a:p>
            <a:r>
              <a:rPr lang="nl-NL" dirty="0" smtClean="0"/>
              <a:t>Uitgangspunt </a:t>
            </a:r>
            <a:r>
              <a:rPr lang="nl-NL" dirty="0"/>
              <a:t>is de empirische cyclus van </a:t>
            </a:r>
            <a:r>
              <a:rPr lang="nl-NL" dirty="0" smtClean="0"/>
              <a:t>data verzamelen</a:t>
            </a:r>
            <a:r>
              <a:rPr lang="nl-NL" dirty="0"/>
              <a:t>, data analyseren en conclusies trekken. </a:t>
            </a:r>
            <a:endParaRPr lang="nl-NL" dirty="0" smtClean="0"/>
          </a:p>
          <a:p>
            <a:r>
              <a:rPr lang="nl-NL" dirty="0" smtClean="0"/>
              <a:t>ICT wordt gebruikt </a:t>
            </a:r>
            <a:r>
              <a:rPr lang="nl-NL" dirty="0"/>
              <a:t>om grote datasets te analyseren</a:t>
            </a:r>
            <a:r>
              <a:rPr lang="nl-NL" dirty="0" smtClean="0"/>
              <a:t>.</a:t>
            </a:r>
          </a:p>
          <a:p>
            <a:r>
              <a:rPr lang="nl-NL" dirty="0" smtClean="0"/>
              <a:t>160 studielasturen.</a:t>
            </a:r>
          </a:p>
          <a:p>
            <a:r>
              <a:rPr lang="nl-NL" dirty="0" smtClean="0"/>
              <a:t>Toetsing uitsluitend in het schoolexamen.</a:t>
            </a:r>
          </a:p>
          <a:p>
            <a:pPr marL="0" indent="0">
              <a:buNone/>
            </a:pPr>
            <a:endParaRPr lang="nl-NL" dirty="0"/>
          </a:p>
        </p:txBody>
      </p:sp>
    </p:spTree>
    <p:extLst>
      <p:ext uri="{BB962C8B-B14F-4D97-AF65-F5344CB8AC3E}">
        <p14:creationId xmlns:p14="http://schemas.microsoft.com/office/powerpoint/2010/main" val="2754243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Waarom geen statistiek in het centraal examen?</a:t>
            </a:r>
            <a:endParaRPr lang="nl-NL" dirty="0"/>
          </a:p>
        </p:txBody>
      </p:sp>
      <p:sp>
        <p:nvSpPr>
          <p:cNvPr id="3" name="Tijdelijke aanduiding voor inhoud 2"/>
          <p:cNvSpPr>
            <a:spLocks noGrp="1"/>
          </p:cNvSpPr>
          <p:nvPr>
            <p:ph idx="1"/>
          </p:nvPr>
        </p:nvSpPr>
        <p:spPr/>
        <p:txBody>
          <a:bodyPr/>
          <a:lstStyle/>
          <a:p>
            <a:pPr marL="0" indent="0">
              <a:buNone/>
            </a:pPr>
            <a:r>
              <a:rPr lang="nl-NL" dirty="0" err="1" smtClean="0"/>
              <a:t>cTWO</a:t>
            </a:r>
            <a:r>
              <a:rPr lang="nl-NL" dirty="0" smtClean="0"/>
              <a:t> schrijft hierover:</a:t>
            </a:r>
          </a:p>
          <a:p>
            <a:r>
              <a:rPr lang="nl-NL" dirty="0" smtClean="0"/>
              <a:t>Het </a:t>
            </a:r>
            <a:r>
              <a:rPr lang="nl-NL" dirty="0"/>
              <a:t>geïntroduceerde ICT-element, noodzakelijk voor het gebruik van grote datasets, past niet bij de wijze waarop het CE wordt afgenomen. </a:t>
            </a:r>
          </a:p>
          <a:p>
            <a:r>
              <a:rPr lang="nl-NL" dirty="0"/>
              <a:t>Ook toetsing van de empirische </a:t>
            </a:r>
            <a:r>
              <a:rPr lang="nl-NL" dirty="0" err="1"/>
              <a:t>onderzoekscyclus</a:t>
            </a:r>
            <a:r>
              <a:rPr lang="nl-NL" dirty="0"/>
              <a:t> lijkt minder goed mogelijk binnen de CE-setting. </a:t>
            </a:r>
          </a:p>
          <a:p>
            <a:r>
              <a:rPr lang="nl-NL" dirty="0"/>
              <a:t>Pilotdocenten Wiskunde A vwo maken in meerderheid geen bezwaar tegen het niet centraal toetsen van het domein </a:t>
            </a:r>
            <a:r>
              <a:rPr lang="nl-NL" dirty="0" smtClean="0"/>
              <a:t>statistiek </a:t>
            </a:r>
            <a:r>
              <a:rPr lang="nl-NL" dirty="0"/>
              <a:t>en kansrekening. </a:t>
            </a:r>
          </a:p>
          <a:p>
            <a:r>
              <a:rPr lang="nl-NL" dirty="0"/>
              <a:t>Bovendien is statistiek niet eenvoudig inwisselbaar voor een ander onderwerp dat in het kader van de 60/40-regeling goed tot zijn recht zou komen indien het niet in het CE getoetst zou worden.</a:t>
            </a:r>
          </a:p>
          <a:p>
            <a:endParaRPr lang="nl-NL" dirty="0"/>
          </a:p>
        </p:txBody>
      </p:sp>
    </p:spTree>
    <p:extLst>
      <p:ext uri="{BB962C8B-B14F-4D97-AF65-F5344CB8AC3E}">
        <p14:creationId xmlns:p14="http://schemas.microsoft.com/office/powerpoint/2010/main" val="1857288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Nieuwe statistiek: programma</a:t>
            </a:r>
            <a:endParaRPr lang="nl-NL" dirty="0"/>
          </a:p>
        </p:txBody>
      </p:sp>
      <p:sp>
        <p:nvSpPr>
          <p:cNvPr id="3" name="Tijdelijke aanduiding voor inhoud 2"/>
          <p:cNvSpPr>
            <a:spLocks noGrp="1"/>
          </p:cNvSpPr>
          <p:nvPr>
            <p:ph idx="1"/>
          </p:nvPr>
        </p:nvSpPr>
        <p:spPr>
          <a:xfrm>
            <a:off x="677334" y="1715589"/>
            <a:ext cx="8596668" cy="4325773"/>
          </a:xfrm>
        </p:spPr>
        <p:txBody>
          <a:bodyPr>
            <a:normAutofit fontScale="85000" lnSpcReduction="10000"/>
          </a:bodyPr>
          <a:lstStyle/>
          <a:p>
            <a:pPr marL="0" indent="0">
              <a:buNone/>
            </a:pPr>
            <a:r>
              <a:rPr lang="nl-NL" dirty="0" smtClean="0"/>
              <a:t>De kandidaat kan (syllabus vwo wiskunde A): </a:t>
            </a:r>
          </a:p>
          <a:p>
            <a:r>
              <a:rPr lang="nl-NL" dirty="0" smtClean="0"/>
              <a:t>bij </a:t>
            </a:r>
            <a:r>
              <a:rPr lang="nl-NL" dirty="0"/>
              <a:t>een probleemstelling die zich leent voor een statistische aanpak een plan maken om antwoord op de probleemstelling te verkrijgen, waarbij geschikte variabelen worden gekozen. </a:t>
            </a:r>
            <a:endParaRPr lang="nl-NL" dirty="0" smtClean="0"/>
          </a:p>
          <a:p>
            <a:r>
              <a:rPr lang="nl-NL" dirty="0" smtClean="0"/>
              <a:t>verkregen </a:t>
            </a:r>
            <a:r>
              <a:rPr lang="nl-NL" dirty="0"/>
              <a:t>data verwerken in een geschikte tabel of grafiek en deze op waarde interpreteren</a:t>
            </a:r>
            <a:r>
              <a:rPr lang="nl-NL" dirty="0" smtClean="0"/>
              <a:t>.</a:t>
            </a:r>
          </a:p>
          <a:p>
            <a:r>
              <a:rPr lang="nl-NL" dirty="0" smtClean="0"/>
              <a:t>de </a:t>
            </a:r>
            <a:r>
              <a:rPr lang="nl-NL" dirty="0"/>
              <a:t>verkregen data samenvatten in voor de probleemstelling geschikte maten en hieraan interpretaties verbinden</a:t>
            </a:r>
            <a:r>
              <a:rPr lang="nl-NL" dirty="0" smtClean="0"/>
              <a:t>.</a:t>
            </a:r>
          </a:p>
          <a:p>
            <a:r>
              <a:rPr lang="nl-NL" dirty="0" smtClean="0"/>
              <a:t>het </a:t>
            </a:r>
            <a:r>
              <a:rPr lang="nl-NL" dirty="0" err="1"/>
              <a:t>kansbegrip</a:t>
            </a:r>
            <a:r>
              <a:rPr lang="nl-NL" dirty="0"/>
              <a:t> gebruiken om bij een toevalsproces de kans op een bepaalde uitkomst of gebeurtenis te bepalen aan de hand van een diagram, combinatoriek, </a:t>
            </a:r>
            <a:r>
              <a:rPr lang="nl-NL" dirty="0" err="1"/>
              <a:t>kansregels</a:t>
            </a:r>
            <a:r>
              <a:rPr lang="nl-NL" dirty="0"/>
              <a:t> en simulatie. </a:t>
            </a:r>
            <a:endParaRPr lang="nl-NL" dirty="0" smtClean="0"/>
          </a:p>
          <a:p>
            <a:r>
              <a:rPr lang="nl-NL" dirty="0" smtClean="0"/>
              <a:t>aangeven </a:t>
            </a:r>
            <a:r>
              <a:rPr lang="nl-NL" dirty="0"/>
              <a:t>in welke situatie een </a:t>
            </a:r>
            <a:r>
              <a:rPr lang="nl-NL" dirty="0" err="1"/>
              <a:t>toevalsvariabele</a:t>
            </a:r>
            <a:r>
              <a:rPr lang="nl-NL" dirty="0"/>
              <a:t> een bepaalde kansverdeling bezit en van die verdeling de karakteristieken verwachtingswaarde en standaardafwijking hanteren. </a:t>
            </a:r>
          </a:p>
          <a:p>
            <a:r>
              <a:rPr lang="nl-NL" dirty="0" smtClean="0"/>
              <a:t>in </a:t>
            </a:r>
            <a:r>
              <a:rPr lang="nl-NL" dirty="0"/>
              <a:t>een probleemsituatie op basis van steekproefgegevens een uitspraak doen over een populatie, de betrouwbaarheid daarvan kwantificeren en het resultaat duiden in termen van de context</a:t>
            </a:r>
            <a:r>
              <a:rPr lang="nl-NL" dirty="0" smtClean="0"/>
              <a:t>.</a:t>
            </a:r>
          </a:p>
          <a:p>
            <a:r>
              <a:rPr lang="nl-NL" dirty="0" smtClean="0"/>
              <a:t>ICT gebruiken </a:t>
            </a:r>
            <a:r>
              <a:rPr lang="nl-NL" dirty="0"/>
              <a:t>om grote datasets te interpreteren en te analyseren.</a:t>
            </a:r>
            <a:endParaRPr lang="nl-NL" dirty="0" smtClean="0"/>
          </a:p>
          <a:p>
            <a:endParaRPr lang="nl-NL" dirty="0" smtClean="0"/>
          </a:p>
          <a:p>
            <a:endParaRPr lang="nl-NL" dirty="0" smtClean="0"/>
          </a:p>
          <a:p>
            <a:endParaRPr lang="nl-NL" dirty="0"/>
          </a:p>
          <a:p>
            <a:endParaRPr lang="nl-NL" dirty="0" smtClean="0"/>
          </a:p>
        </p:txBody>
      </p:sp>
    </p:spTree>
    <p:extLst>
      <p:ext uri="{BB962C8B-B14F-4D97-AF65-F5344CB8AC3E}">
        <p14:creationId xmlns:p14="http://schemas.microsoft.com/office/powerpoint/2010/main" val="3003805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Nieuwe statistiek: mogelijkheden</a:t>
            </a:r>
            <a:endParaRPr lang="nl-NL" dirty="0"/>
          </a:p>
        </p:txBody>
      </p:sp>
      <p:sp>
        <p:nvSpPr>
          <p:cNvPr id="3" name="Tijdelijke aanduiding voor inhoud 2"/>
          <p:cNvSpPr>
            <a:spLocks noGrp="1"/>
          </p:cNvSpPr>
          <p:nvPr>
            <p:ph idx="1"/>
          </p:nvPr>
        </p:nvSpPr>
        <p:spPr>
          <a:xfrm>
            <a:off x="677334" y="1690326"/>
            <a:ext cx="8596668" cy="3880773"/>
          </a:xfrm>
        </p:spPr>
        <p:txBody>
          <a:bodyPr/>
          <a:lstStyle/>
          <a:p>
            <a:pPr marL="0" lvl="0" indent="0" defTabSz="914400" eaLnBrk="0" fontAlgn="base" hangingPunct="0">
              <a:spcBef>
                <a:spcPct val="0"/>
              </a:spcBef>
              <a:spcAft>
                <a:spcPct val="0"/>
              </a:spcAft>
              <a:buClrTx/>
              <a:buSzTx/>
              <a:buNone/>
            </a:pPr>
            <a:endParaRPr lang="nl-NL" altLang="nl-NL" sz="16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lvl="0" indent="0" defTabSz="914400" eaLnBrk="0" fontAlgn="base" hangingPunct="0">
              <a:spcBef>
                <a:spcPct val="0"/>
              </a:spcBef>
              <a:spcAft>
                <a:spcPct val="0"/>
              </a:spcAft>
              <a:buClrTx/>
              <a:buSzTx/>
              <a:buNone/>
            </a:pPr>
            <a:r>
              <a:rPr lang="nl-NL" altLang="nl-NL" sz="1600" b="1" dirty="0" smtClean="0">
                <a:solidFill>
                  <a:schemeClr val="tx1"/>
                </a:solidFill>
                <a:latin typeface="Arial" panose="020B0604020202020204" pitchFamily="34" charset="0"/>
                <a:ea typeface="Calibri" panose="020F0502020204030204" pitchFamily="34" charset="0"/>
                <a:cs typeface="Arial" panose="020B0604020202020204" pitchFamily="34" charset="0"/>
              </a:rPr>
              <a:t>Uit een schriftelijk schoolexamen</a:t>
            </a:r>
          </a:p>
          <a:p>
            <a:pPr marL="0" lvl="0" indent="0" defTabSz="914400" eaLnBrk="0" fontAlgn="base" hangingPunct="0">
              <a:spcBef>
                <a:spcPct val="0"/>
              </a:spcBef>
              <a:spcAft>
                <a:spcPct val="0"/>
              </a:spcAft>
              <a:buClrTx/>
              <a:buSzTx/>
              <a:buNone/>
            </a:pPr>
            <a:r>
              <a:rPr lang="nl-NL" altLang="nl-NL" sz="1600" dirty="0" smtClean="0">
                <a:solidFill>
                  <a:schemeClr val="tx1"/>
                </a:solidFill>
                <a:latin typeface="Arial" panose="020B0604020202020204" pitchFamily="34" charset="0"/>
                <a:ea typeface="Calibri" panose="020F0502020204030204" pitchFamily="34" charset="0"/>
                <a:cs typeface="Arial" panose="020B0604020202020204" pitchFamily="34" charset="0"/>
              </a:rPr>
              <a:t>In onderstaande </a:t>
            </a:r>
            <a:r>
              <a:rPr lang="nl-NL" altLang="nl-NL" sz="1600" dirty="0">
                <a:solidFill>
                  <a:schemeClr val="tx1"/>
                </a:solidFill>
                <a:latin typeface="Arial" panose="020B0604020202020204" pitchFamily="34" charset="0"/>
                <a:ea typeface="Calibri" panose="020F0502020204030204" pitchFamily="34" charset="0"/>
                <a:cs typeface="Arial" panose="020B0604020202020204" pitchFamily="34" charset="0"/>
              </a:rPr>
              <a:t>figuur zijn de gewichtsverdelingen van 1000 pasgeboren IVF-kalveren en </a:t>
            </a:r>
          </a:p>
          <a:p>
            <a:pPr marL="0" lvl="0" indent="0" defTabSz="914400" eaLnBrk="0" fontAlgn="base" hangingPunct="0">
              <a:spcBef>
                <a:spcPct val="0"/>
              </a:spcBef>
              <a:spcAft>
                <a:spcPct val="0"/>
              </a:spcAft>
              <a:buClrTx/>
              <a:buSzTx/>
              <a:buNone/>
            </a:pPr>
            <a:r>
              <a:rPr lang="nl-NL" altLang="nl-NL" sz="1600" dirty="0">
                <a:solidFill>
                  <a:schemeClr val="tx1"/>
                </a:solidFill>
                <a:latin typeface="Arial" panose="020B0604020202020204" pitchFamily="34" charset="0"/>
                <a:ea typeface="Calibri" panose="020F0502020204030204" pitchFamily="34" charset="0"/>
                <a:cs typeface="Arial" panose="020B0604020202020204" pitchFamily="34" charset="0"/>
              </a:rPr>
              <a:t>5000 pasgeboren KI-kalveren </a:t>
            </a:r>
            <a:r>
              <a:rPr lang="nl-NL" altLang="nl-NL" sz="1600" dirty="0" smtClean="0">
                <a:solidFill>
                  <a:schemeClr val="tx1"/>
                </a:solidFill>
                <a:latin typeface="Arial" panose="020B0604020202020204" pitchFamily="34" charset="0"/>
                <a:ea typeface="Calibri" panose="020F0502020204030204" pitchFamily="34" charset="0"/>
                <a:cs typeface="Arial" panose="020B0604020202020204" pitchFamily="34" charset="0"/>
              </a:rPr>
              <a:t>weergegeven</a:t>
            </a:r>
          </a:p>
          <a:p>
            <a:pPr marL="0" lvl="0" indent="0" defTabSz="914400" eaLnBrk="0" fontAlgn="base" hangingPunct="0">
              <a:spcBef>
                <a:spcPct val="0"/>
              </a:spcBef>
              <a:spcAft>
                <a:spcPct val="0"/>
              </a:spcAft>
              <a:buClrTx/>
              <a:buSzTx/>
              <a:buNone/>
            </a:pPr>
            <a:endParaRPr lang="nl-NL" altLang="nl-NL" sz="16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lvl="0" indent="0" defTabSz="914400" eaLnBrk="0" fontAlgn="base" hangingPunct="0">
              <a:spcBef>
                <a:spcPct val="0"/>
              </a:spcBef>
              <a:spcAft>
                <a:spcPct val="0"/>
              </a:spcAft>
              <a:buClrTx/>
              <a:buSzTx/>
              <a:buNone/>
            </a:pPr>
            <a:endParaRPr lang="nl-NL" altLang="nl-NL" sz="1600" dirty="0">
              <a:solidFill>
                <a:schemeClr val="tx1"/>
              </a:solidFill>
              <a:latin typeface="Arial" panose="020B0604020202020204" pitchFamily="34" charset="0"/>
              <a:cs typeface="Arial" panose="020B0604020202020204" pitchFamily="34" charset="0"/>
            </a:endParaRPr>
          </a:p>
          <a:p>
            <a:pPr marL="0" lvl="0" indent="0" defTabSz="914400" eaLnBrk="0" fontAlgn="base" hangingPunct="0">
              <a:spcBef>
                <a:spcPct val="0"/>
              </a:spcBef>
              <a:spcAft>
                <a:spcPct val="0"/>
              </a:spcAft>
              <a:buClrTx/>
              <a:buSzTx/>
              <a:buNone/>
            </a:pPr>
            <a:endParaRPr lang="nl-NL" altLang="nl-NL" sz="1600" dirty="0">
              <a:solidFill>
                <a:schemeClr val="tx1"/>
              </a:solidFill>
              <a:latin typeface="Arial" panose="020B0604020202020204" pitchFamily="34" charset="0"/>
            </a:endParaRPr>
          </a:p>
          <a:p>
            <a:pPr marL="0" indent="0">
              <a:buNone/>
            </a:pPr>
            <a:endParaRPr lang="nl-NL" dirty="0"/>
          </a:p>
        </p:txBody>
      </p:sp>
      <p:sp>
        <p:nvSpPr>
          <p:cNvPr id="9" name="Rectangle 9"/>
          <p:cNvSpPr>
            <a:spLocks noChangeArrowheads="1"/>
          </p:cNvSpPr>
          <p:nvPr/>
        </p:nvSpPr>
        <p:spPr bwMode="auto">
          <a:xfrm>
            <a:off x="470263" y="434045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pic>
        <p:nvPicPr>
          <p:cNvPr id="13" name="Afbeelding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2150" y="2804931"/>
            <a:ext cx="5486400" cy="1836738"/>
          </a:xfrm>
          <a:prstGeom prst="rect">
            <a:avLst/>
          </a:prstGeom>
          <a:noFill/>
          <a:extLst>
            <a:ext uri="{909E8E84-426E-40DD-AFC4-6F175D3DCCD1}">
              <a14:hiddenFill xmlns:a14="http://schemas.microsoft.com/office/drawing/2010/main">
                <a:solidFill>
                  <a:srgbClr val="FFFFFF"/>
                </a:solidFill>
              </a14:hiddenFill>
            </a:ext>
          </a:extLst>
        </p:spPr>
      </p:pic>
      <p:sp>
        <p:nvSpPr>
          <p:cNvPr id="10" name="Rechthoek 9"/>
          <p:cNvSpPr/>
          <p:nvPr/>
        </p:nvSpPr>
        <p:spPr>
          <a:xfrm>
            <a:off x="862150" y="4641669"/>
            <a:ext cx="8281849" cy="584775"/>
          </a:xfrm>
          <a:prstGeom prst="rect">
            <a:avLst/>
          </a:prstGeom>
        </p:spPr>
        <p:txBody>
          <a:bodyPr wrap="square">
            <a:spAutoFit/>
          </a:bodyPr>
          <a:lstStyle/>
          <a:p>
            <a:r>
              <a:rPr lang="nl-NL" sz="1600" dirty="0" smtClean="0">
                <a:latin typeface="Arial" panose="020B0604020202020204" pitchFamily="34" charset="0"/>
                <a:ea typeface="Calibri" panose="020F0502020204030204" pitchFamily="34" charset="0"/>
              </a:rPr>
              <a:t>Leg </a:t>
            </a:r>
            <a:r>
              <a:rPr lang="nl-NL" sz="1600" dirty="0">
                <a:latin typeface="Arial" panose="020B0604020202020204" pitchFamily="34" charset="0"/>
                <a:ea typeface="Calibri" panose="020F0502020204030204" pitchFamily="34" charset="0"/>
              </a:rPr>
              <a:t>uit hoe je in bovenstaande figuur kunt zien dat in de steekproef het gemiddelde geboortegewicht en de standaardafwijking in de IVF-groep hoger zijn dan in de KI-groep.</a:t>
            </a:r>
            <a:endParaRPr lang="nl-NL" sz="1600" dirty="0"/>
          </a:p>
        </p:txBody>
      </p:sp>
    </p:spTree>
    <p:extLst>
      <p:ext uri="{BB962C8B-B14F-4D97-AF65-F5344CB8AC3E}">
        <p14:creationId xmlns:p14="http://schemas.microsoft.com/office/powerpoint/2010/main" val="858883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p:cNvGraphicFramePr>
            <a:graphicFrameLocks noGrp="1"/>
          </p:cNvGraphicFramePr>
          <p:nvPr>
            <p:extLst>
              <p:ext uri="{D42A27DB-BD31-4B8C-83A1-F6EECF244321}">
                <p14:modId xmlns:p14="http://schemas.microsoft.com/office/powerpoint/2010/main" val="726832044"/>
              </p:ext>
            </p:extLst>
          </p:nvPr>
        </p:nvGraphicFramePr>
        <p:xfrm>
          <a:off x="1604683" y="1873623"/>
          <a:ext cx="5818254" cy="1229841"/>
        </p:xfrm>
        <a:graphic>
          <a:graphicData uri="http://schemas.openxmlformats.org/drawingml/2006/table">
            <a:tbl>
              <a:tblPr firstRow="1" firstCol="1" bandRow="1">
                <a:tableStyleId>{5C22544A-7EE6-4342-B048-85BDC9FD1C3A}</a:tableStyleId>
              </a:tblPr>
              <a:tblGrid>
                <a:gridCol w="1939418">
                  <a:extLst>
                    <a:ext uri="{9D8B030D-6E8A-4147-A177-3AD203B41FA5}">
                      <a16:colId xmlns:a16="http://schemas.microsoft.com/office/drawing/2014/main" val="1999188364"/>
                    </a:ext>
                  </a:extLst>
                </a:gridCol>
                <a:gridCol w="1939418">
                  <a:extLst>
                    <a:ext uri="{9D8B030D-6E8A-4147-A177-3AD203B41FA5}">
                      <a16:colId xmlns:a16="http://schemas.microsoft.com/office/drawing/2014/main" val="500751426"/>
                    </a:ext>
                  </a:extLst>
                </a:gridCol>
                <a:gridCol w="1939418">
                  <a:extLst>
                    <a:ext uri="{9D8B030D-6E8A-4147-A177-3AD203B41FA5}">
                      <a16:colId xmlns:a16="http://schemas.microsoft.com/office/drawing/2014/main" val="61980801"/>
                    </a:ext>
                  </a:extLst>
                </a:gridCol>
              </a:tblGrid>
              <a:tr h="409947">
                <a:tc>
                  <a:txBody>
                    <a:bodyPr/>
                    <a:lstStyle/>
                    <a:p>
                      <a:pPr>
                        <a:lnSpc>
                          <a:spcPct val="115000"/>
                        </a:lnSpc>
                        <a:spcAft>
                          <a:spcPts val="0"/>
                        </a:spcAft>
                      </a:pPr>
                      <a:r>
                        <a:rPr lang="nl-NL" sz="1200" dirty="0">
                          <a:effectLst/>
                        </a:rPr>
                        <a:t>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nl-NL" sz="1200">
                          <a:effectLst/>
                        </a:rPr>
                        <a:t>KI-groep</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nl-NL" sz="1200">
                          <a:effectLst/>
                        </a:rPr>
                        <a:t>IVF-groep</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81592247"/>
                  </a:ext>
                </a:extLst>
              </a:tr>
              <a:tr h="409947">
                <a:tc>
                  <a:txBody>
                    <a:bodyPr/>
                    <a:lstStyle/>
                    <a:p>
                      <a:pPr>
                        <a:lnSpc>
                          <a:spcPct val="115000"/>
                        </a:lnSpc>
                        <a:spcAft>
                          <a:spcPts val="0"/>
                        </a:spcAft>
                      </a:pPr>
                      <a:r>
                        <a:rPr lang="nl-NL" sz="1200" dirty="0">
                          <a:effectLst/>
                        </a:rPr>
                        <a:t>Gemiddelde</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nl-NL" sz="1200">
                          <a:effectLst/>
                        </a:rPr>
                        <a:t>41,9</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nl-NL" sz="1200">
                          <a:effectLst/>
                        </a:rPr>
                        <a:t>46,8</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23932780"/>
                  </a:ext>
                </a:extLst>
              </a:tr>
              <a:tr h="409947">
                <a:tc>
                  <a:txBody>
                    <a:bodyPr/>
                    <a:lstStyle/>
                    <a:p>
                      <a:pPr>
                        <a:lnSpc>
                          <a:spcPct val="115000"/>
                        </a:lnSpc>
                        <a:spcAft>
                          <a:spcPts val="0"/>
                        </a:spcAft>
                      </a:pPr>
                      <a:r>
                        <a:rPr lang="nl-NL" sz="1200">
                          <a:effectLst/>
                        </a:rPr>
                        <a:t>Standaardafwijking</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nl-NL" sz="1200">
                          <a:effectLst/>
                        </a:rPr>
                        <a:t>6,4</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nl-NL" sz="1200" dirty="0">
                          <a:effectLst/>
                        </a:rPr>
                        <a:t>8,0</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93955464"/>
                  </a:ext>
                </a:extLst>
              </a:tr>
            </a:tbl>
          </a:graphicData>
        </a:graphic>
      </p:graphicFrame>
      <p:sp>
        <p:nvSpPr>
          <p:cNvPr id="3" name="Rectangle 1"/>
          <p:cNvSpPr>
            <a:spLocks noChangeArrowheads="1"/>
          </p:cNvSpPr>
          <p:nvPr/>
        </p:nvSpPr>
        <p:spPr bwMode="auto">
          <a:xfrm>
            <a:off x="1525056" y="4333943"/>
            <a:ext cx="1913850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nl-NL" altLang="nl-NL" sz="1600" dirty="0" smtClean="0">
                <a:latin typeface="Arial" panose="020B0604020202020204" pitchFamily="34" charset="0"/>
                <a:ea typeface="Calibri" panose="020F0502020204030204" pitchFamily="34" charset="0"/>
                <a:cs typeface="Arial" panose="020B0604020202020204" pitchFamily="34" charset="0"/>
              </a:rPr>
              <a:t>Bereken</a:t>
            </a:r>
            <a:r>
              <a:rPr kumimoji="0" lang="nl-NL" altLang="nl-NL"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het maximale cumulatieve percentage verschil en de effectgrootte en ga na of </a:t>
            </a: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toepassing van de vuistregels bij beiden tot dezelfde conclusie leidt ten aanzien van </a:t>
            </a: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de omvang van het verschil tussen de IVF-groep en de KI-groep in het </a:t>
            </a: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gemiddelde geboortegewicht.</a:t>
            </a:r>
            <a:r>
              <a:rPr kumimoji="0" lang="nl-NL" altLang="nl-NL" sz="1600" b="0" i="0" u="none" strike="noStrike" cap="none" normalizeH="0" baseline="0" dirty="0" smtClean="0">
                <a:ln>
                  <a:noFill/>
                </a:ln>
                <a:solidFill>
                  <a:schemeClr val="tx1"/>
                </a:solidFill>
                <a:effectLst/>
              </a:rPr>
              <a:t> </a:t>
            </a:r>
            <a:endParaRPr kumimoji="0" lang="nl-NL" altLang="nl-NL" sz="1600" b="0" i="0" u="none" strike="noStrike" cap="none" normalizeH="0" baseline="0" dirty="0" smtClean="0">
              <a:ln>
                <a:noFill/>
              </a:ln>
              <a:solidFill>
                <a:schemeClr val="tx1"/>
              </a:solidFill>
              <a:effectLst/>
              <a:latin typeface="Arial" panose="020B0604020202020204" pitchFamily="34" charset="0"/>
            </a:endParaRPr>
          </a:p>
        </p:txBody>
      </p:sp>
      <p:sp>
        <p:nvSpPr>
          <p:cNvPr id="4" name="Rechthoek 3"/>
          <p:cNvSpPr/>
          <p:nvPr/>
        </p:nvSpPr>
        <p:spPr>
          <a:xfrm>
            <a:off x="1525056" y="3361765"/>
            <a:ext cx="9096907" cy="861774"/>
          </a:xfrm>
          <a:prstGeom prst="rect">
            <a:avLst/>
          </a:prstGeom>
        </p:spPr>
        <p:txBody>
          <a:bodyPr wrap="square">
            <a:spAutoFit/>
          </a:bodyPr>
          <a:lstStyle/>
          <a:p>
            <a:pPr lvl="0" defTabSz="914400" eaLnBrk="0" fontAlgn="base" hangingPunct="0">
              <a:spcBef>
                <a:spcPct val="0"/>
              </a:spcBef>
              <a:spcAft>
                <a:spcPct val="0"/>
              </a:spcAft>
            </a:pPr>
            <a:r>
              <a:rPr lang="nl-NL" altLang="nl-NL" sz="1600" dirty="0" smtClean="0">
                <a:latin typeface="Arial" panose="020B0604020202020204" pitchFamily="34" charset="0"/>
                <a:ea typeface="Calibri" panose="020F0502020204030204" pitchFamily="34" charset="0"/>
                <a:cs typeface="Arial" panose="020B0604020202020204" pitchFamily="34" charset="0"/>
              </a:rPr>
              <a:t>Toets de </a:t>
            </a:r>
            <a:r>
              <a:rPr lang="nl-NL" altLang="nl-NL" sz="1600" dirty="0">
                <a:latin typeface="Arial" panose="020B0604020202020204" pitchFamily="34" charset="0"/>
                <a:ea typeface="Calibri" panose="020F0502020204030204" pitchFamily="34" charset="0"/>
                <a:cs typeface="Arial" panose="020B0604020202020204" pitchFamily="34" charset="0"/>
              </a:rPr>
              <a:t>hypothese dat het gemiddelde geboortegewicht voor beide groepen in de </a:t>
            </a:r>
            <a:endParaRPr lang="nl-NL" altLang="nl-NL" sz="1600" dirty="0" smtClean="0">
              <a:latin typeface="Arial" panose="020B0604020202020204" pitchFamily="34" charset="0"/>
              <a:ea typeface="Calibri" panose="020F0502020204030204" pitchFamily="34" charset="0"/>
              <a:cs typeface="Arial" panose="020B0604020202020204" pitchFamily="34" charset="0"/>
            </a:endParaRPr>
          </a:p>
          <a:p>
            <a:pPr lvl="0" defTabSz="914400" eaLnBrk="0" fontAlgn="base" hangingPunct="0">
              <a:spcBef>
                <a:spcPct val="0"/>
              </a:spcBef>
              <a:spcAft>
                <a:spcPct val="0"/>
              </a:spcAft>
            </a:pPr>
            <a:r>
              <a:rPr lang="nl-NL" altLang="nl-NL" sz="1600" dirty="0" smtClean="0">
                <a:latin typeface="Arial" panose="020B0604020202020204" pitchFamily="34" charset="0"/>
                <a:ea typeface="Calibri" panose="020F0502020204030204" pitchFamily="34" charset="0"/>
                <a:cs typeface="Arial" panose="020B0604020202020204" pitchFamily="34" charset="0"/>
              </a:rPr>
              <a:t>populatie </a:t>
            </a:r>
            <a:r>
              <a:rPr lang="nl-NL" altLang="nl-NL" sz="1600" dirty="0">
                <a:latin typeface="Arial" panose="020B0604020202020204" pitchFamily="34" charset="0"/>
                <a:ea typeface="Calibri" panose="020F0502020204030204" pitchFamily="34" charset="0"/>
                <a:cs typeface="Arial" panose="020B0604020202020204" pitchFamily="34" charset="0"/>
              </a:rPr>
              <a:t>gelijk is. Gebruik een significantieniveau van 5%.</a:t>
            </a:r>
          </a:p>
          <a:p>
            <a:pPr lvl="0" defTabSz="914400" eaLnBrk="0" fontAlgn="base" hangingPunct="0">
              <a:spcBef>
                <a:spcPct val="0"/>
              </a:spcBef>
              <a:spcAft>
                <a:spcPct val="0"/>
              </a:spcAft>
            </a:pPr>
            <a:endParaRPr lang="nl-NL" dirty="0"/>
          </a:p>
        </p:txBody>
      </p:sp>
    </p:spTree>
    <p:extLst>
      <p:ext uri="{BB962C8B-B14F-4D97-AF65-F5344CB8AC3E}">
        <p14:creationId xmlns:p14="http://schemas.microsoft.com/office/powerpoint/2010/main" val="4006171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818606" y="879565"/>
            <a:ext cx="8325394" cy="1785104"/>
          </a:xfrm>
          <a:prstGeom prst="rect">
            <a:avLst/>
          </a:prstGeom>
        </p:spPr>
        <p:txBody>
          <a:bodyPr wrap="square">
            <a:spAutoFit/>
          </a:bodyPr>
          <a:lstStyle/>
          <a:p>
            <a:endParaRPr lang="nl-NL" sz="2000" dirty="0">
              <a:solidFill>
                <a:srgbClr val="000000"/>
              </a:solidFill>
              <a:latin typeface="Arial" panose="020B0604020202020204" pitchFamily="34" charset="0"/>
            </a:endParaRPr>
          </a:p>
          <a:p>
            <a:r>
              <a:rPr lang="nl-NL" b="1" dirty="0" smtClean="0">
                <a:solidFill>
                  <a:srgbClr val="000000"/>
                </a:solidFill>
                <a:latin typeface="Arial" panose="020B0604020202020204" pitchFamily="34" charset="0"/>
              </a:rPr>
              <a:t>Uit een </a:t>
            </a:r>
            <a:r>
              <a:rPr lang="nl-NL" b="1" dirty="0">
                <a:solidFill>
                  <a:srgbClr val="000000"/>
                </a:solidFill>
                <a:latin typeface="Arial" panose="020B0604020202020204" pitchFamily="34" charset="0"/>
              </a:rPr>
              <a:t>p</a:t>
            </a:r>
            <a:r>
              <a:rPr lang="nl-NL" b="1" dirty="0" smtClean="0">
                <a:solidFill>
                  <a:srgbClr val="000000"/>
                </a:solidFill>
                <a:latin typeface="Arial" panose="020B0604020202020204" pitchFamily="34" charset="0"/>
              </a:rPr>
              <a:t>raktische opdracht (computertoets):</a:t>
            </a:r>
          </a:p>
          <a:p>
            <a:r>
              <a:rPr lang="nl-NL" dirty="0" smtClean="0">
                <a:solidFill>
                  <a:srgbClr val="000000"/>
                </a:solidFill>
                <a:latin typeface="Arial" panose="020B0604020202020204" pitchFamily="34" charset="0"/>
              </a:rPr>
              <a:t>In </a:t>
            </a:r>
            <a:r>
              <a:rPr lang="nl-NL" dirty="0">
                <a:solidFill>
                  <a:srgbClr val="000000"/>
                </a:solidFill>
                <a:latin typeface="Arial" panose="020B0604020202020204" pitchFamily="34" charset="0"/>
              </a:rPr>
              <a:t>deze toets maak je gebruik van een groot gegevensbestand van het CBS over de vrijetijdsbesteding van volwassenen. Het bestand bevat 69339 records. </a:t>
            </a:r>
            <a:r>
              <a:rPr lang="nl-NL" dirty="0" smtClean="0">
                <a:solidFill>
                  <a:srgbClr val="000000"/>
                </a:solidFill>
                <a:latin typeface="Arial" panose="020B0604020202020204" pitchFamily="34" charset="0"/>
              </a:rPr>
              <a:t>In </a:t>
            </a:r>
            <a:r>
              <a:rPr lang="nl-NL" dirty="0">
                <a:solidFill>
                  <a:srgbClr val="000000"/>
                </a:solidFill>
                <a:latin typeface="Arial" panose="020B0604020202020204" pitchFamily="34" charset="0"/>
              </a:rPr>
              <a:t>deze toets nemen we aan dat dit bestand een aselecte steekproef is uit de volwassenen bevolking van Nederland. </a:t>
            </a:r>
            <a:endParaRPr lang="nl-NL" dirty="0"/>
          </a:p>
        </p:txBody>
      </p:sp>
      <p:sp>
        <p:nvSpPr>
          <p:cNvPr id="3" name="Rechthoek 2"/>
          <p:cNvSpPr/>
          <p:nvPr/>
        </p:nvSpPr>
        <p:spPr>
          <a:xfrm>
            <a:off x="914400" y="2943497"/>
            <a:ext cx="8229599" cy="3693319"/>
          </a:xfrm>
          <a:prstGeom prst="rect">
            <a:avLst/>
          </a:prstGeom>
        </p:spPr>
        <p:txBody>
          <a:bodyPr wrap="square">
            <a:spAutoFit/>
          </a:bodyPr>
          <a:lstStyle/>
          <a:p>
            <a:endParaRPr lang="nl-NL" dirty="0">
              <a:solidFill>
                <a:srgbClr val="000000"/>
              </a:solidFill>
              <a:latin typeface="Arial" panose="020B0604020202020204" pitchFamily="34" charset="0"/>
            </a:endParaRPr>
          </a:p>
          <a:p>
            <a:r>
              <a:rPr lang="nl-NL" dirty="0">
                <a:solidFill>
                  <a:srgbClr val="000000"/>
                </a:solidFill>
                <a:latin typeface="Arial" panose="020B0604020202020204" pitchFamily="34" charset="0"/>
              </a:rPr>
              <a:t>In dit onderdeel kijken we naar de deelname aan clubactiviteiten. </a:t>
            </a:r>
            <a:endParaRPr lang="nl-NL" dirty="0" smtClean="0">
              <a:solidFill>
                <a:srgbClr val="000000"/>
              </a:solidFill>
              <a:latin typeface="Arial" panose="020B0604020202020204" pitchFamily="34" charset="0"/>
            </a:endParaRPr>
          </a:p>
          <a:p>
            <a:endParaRPr lang="nl-NL" dirty="0">
              <a:solidFill>
                <a:srgbClr val="000000"/>
              </a:solidFill>
              <a:latin typeface="Arial" panose="020B0604020202020204" pitchFamily="34" charset="0"/>
            </a:endParaRPr>
          </a:p>
          <a:p>
            <a:r>
              <a:rPr lang="nl-NL" dirty="0">
                <a:solidFill>
                  <a:srgbClr val="000000"/>
                </a:solidFill>
                <a:latin typeface="Arial" panose="020B0604020202020204" pitchFamily="34" charset="0"/>
              </a:rPr>
              <a:t>Bereken het 95%-betrouwbaarheidsinterval voor de proportie volwassenen dat zelden of nooit deelneemt aan clubactiviteiten. </a:t>
            </a:r>
          </a:p>
          <a:p>
            <a:endParaRPr lang="nl-NL" dirty="0">
              <a:solidFill>
                <a:srgbClr val="000000"/>
              </a:solidFill>
              <a:latin typeface="Arial" panose="020B0604020202020204" pitchFamily="34" charset="0"/>
            </a:endParaRPr>
          </a:p>
          <a:p>
            <a:r>
              <a:rPr lang="nl-NL" dirty="0">
                <a:solidFill>
                  <a:srgbClr val="000000"/>
                </a:solidFill>
                <a:latin typeface="Arial" panose="020B0604020202020204" pitchFamily="34" charset="0"/>
              </a:rPr>
              <a:t>Onderzoek met behulp van de </a:t>
            </a:r>
            <a:r>
              <a:rPr lang="nl-NL" dirty="0" err="1">
                <a:solidFill>
                  <a:srgbClr val="000000"/>
                </a:solidFill>
                <a:latin typeface="Arial" panose="020B0604020202020204" pitchFamily="34" charset="0"/>
              </a:rPr>
              <a:t>odds</a:t>
            </a:r>
            <a:r>
              <a:rPr lang="nl-NL" dirty="0">
                <a:solidFill>
                  <a:srgbClr val="000000"/>
                </a:solidFill>
                <a:latin typeface="Arial" panose="020B0604020202020204" pitchFamily="34" charset="0"/>
              </a:rPr>
              <a:t> ratio hoe groot het verschil is tussen mannen en vrouwen in de proportie die zelden of nooit deelneemt aan clubactiviteiten. </a:t>
            </a:r>
          </a:p>
          <a:p>
            <a:endParaRPr lang="nl-NL" dirty="0">
              <a:solidFill>
                <a:srgbClr val="000000"/>
              </a:solidFill>
              <a:latin typeface="Arial" panose="020B0604020202020204" pitchFamily="34" charset="0"/>
            </a:endParaRPr>
          </a:p>
          <a:p>
            <a:r>
              <a:rPr lang="nl-NL" dirty="0">
                <a:solidFill>
                  <a:srgbClr val="000000"/>
                </a:solidFill>
                <a:latin typeface="Arial" panose="020B0604020202020204" pitchFamily="34" charset="0"/>
              </a:rPr>
              <a:t>Toets de hypothese dat de proportie mannen die zelden of nooit deelneemt aan clubactiviteiten gelijk is aan de proportie vrouwen die zelden of nooit deelneemt aan clubactiviteiten. </a:t>
            </a:r>
            <a:endParaRPr lang="nl-NL" dirty="0"/>
          </a:p>
        </p:txBody>
      </p:sp>
    </p:spTree>
    <p:extLst>
      <p:ext uri="{BB962C8B-B14F-4D97-AF65-F5344CB8AC3E}">
        <p14:creationId xmlns:p14="http://schemas.microsoft.com/office/powerpoint/2010/main" val="416279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661851" y="714103"/>
            <a:ext cx="8482149" cy="2339102"/>
          </a:xfrm>
          <a:prstGeom prst="rect">
            <a:avLst/>
          </a:prstGeom>
        </p:spPr>
        <p:txBody>
          <a:bodyPr wrap="square">
            <a:spAutoFit/>
          </a:bodyPr>
          <a:lstStyle/>
          <a:p>
            <a:endParaRPr lang="nl-NL" sz="2000" dirty="0">
              <a:solidFill>
                <a:srgbClr val="000000"/>
              </a:solidFill>
              <a:latin typeface="Arial" panose="020B0604020202020204" pitchFamily="34" charset="0"/>
            </a:endParaRPr>
          </a:p>
          <a:p>
            <a:r>
              <a:rPr lang="nl-NL" b="1" dirty="0" smtClean="0">
                <a:solidFill>
                  <a:srgbClr val="000000"/>
                </a:solidFill>
                <a:latin typeface="Arial" panose="020B0604020202020204" pitchFamily="34" charset="0"/>
              </a:rPr>
              <a:t>Ook uit een praktische opdracht (computertoets):</a:t>
            </a:r>
          </a:p>
          <a:p>
            <a:r>
              <a:rPr lang="nl-NL" dirty="0" smtClean="0">
                <a:solidFill>
                  <a:srgbClr val="000000"/>
                </a:solidFill>
                <a:latin typeface="Arial" panose="020B0604020202020204" pitchFamily="34" charset="0"/>
              </a:rPr>
              <a:t>Het </a:t>
            </a:r>
            <a:r>
              <a:rPr lang="nl-NL" dirty="0">
                <a:solidFill>
                  <a:srgbClr val="000000"/>
                </a:solidFill>
                <a:latin typeface="Arial" panose="020B0604020202020204" pitchFamily="34" charset="0"/>
              </a:rPr>
              <a:t>databestand wonen is een selectie uit het </a:t>
            </a:r>
            <a:r>
              <a:rPr lang="nl-NL" dirty="0" err="1">
                <a:solidFill>
                  <a:srgbClr val="000000"/>
                </a:solidFill>
                <a:latin typeface="Arial" panose="020B0604020202020204" pitchFamily="34" charset="0"/>
              </a:rPr>
              <a:t>WOONbestand</a:t>
            </a:r>
            <a:r>
              <a:rPr lang="nl-NL" dirty="0">
                <a:solidFill>
                  <a:srgbClr val="000000"/>
                </a:solidFill>
                <a:latin typeface="Arial" panose="020B0604020202020204" pitchFamily="34" charset="0"/>
              </a:rPr>
              <a:t> </a:t>
            </a:r>
            <a:r>
              <a:rPr lang="nl-NL" dirty="0" smtClean="0">
                <a:solidFill>
                  <a:srgbClr val="000000"/>
                </a:solidFill>
                <a:latin typeface="Arial" panose="020B0604020202020204" pitchFamily="34" charset="0"/>
              </a:rPr>
              <a:t>van het CBS van 2012. Het </a:t>
            </a:r>
            <a:r>
              <a:rPr lang="nl-NL" dirty="0">
                <a:solidFill>
                  <a:srgbClr val="000000"/>
                </a:solidFill>
                <a:latin typeface="Arial" panose="020B0604020202020204" pitchFamily="34" charset="0"/>
              </a:rPr>
              <a:t>bestaat uit 117 duizend records en vertegenwoordigt ongeveer 7,1 miljoen huishoudens in een zelfstandige woning. Het geeft informatie over onder andere de samenstelling van het huishouden, de tevredenheid met de woning en woonomgeving, buurtcontacten en het vóórkomen van rommel op straat of overlast. </a:t>
            </a:r>
            <a:endParaRPr lang="nl-NL" dirty="0"/>
          </a:p>
        </p:txBody>
      </p:sp>
      <p:sp>
        <p:nvSpPr>
          <p:cNvPr id="3" name="Rechthoek 2"/>
          <p:cNvSpPr/>
          <p:nvPr/>
        </p:nvSpPr>
        <p:spPr>
          <a:xfrm>
            <a:off x="696685" y="3335382"/>
            <a:ext cx="8412480" cy="646331"/>
          </a:xfrm>
          <a:prstGeom prst="rect">
            <a:avLst/>
          </a:prstGeom>
        </p:spPr>
        <p:txBody>
          <a:bodyPr wrap="square">
            <a:spAutoFit/>
          </a:bodyPr>
          <a:lstStyle/>
          <a:p>
            <a:r>
              <a:rPr lang="nl-NL" dirty="0" smtClean="0">
                <a:solidFill>
                  <a:srgbClr val="000000"/>
                </a:solidFill>
                <a:latin typeface="Arial" panose="020B0604020202020204" pitchFamily="34" charset="0"/>
              </a:rPr>
              <a:t>“</a:t>
            </a:r>
            <a:r>
              <a:rPr lang="nl-NL" dirty="0">
                <a:solidFill>
                  <a:srgbClr val="000000"/>
                </a:solidFill>
                <a:latin typeface="Arial" panose="020B0604020202020204" pitchFamily="34" charset="0"/>
              </a:rPr>
              <a:t>De tevredenheid met de woning neemt toe als de WOZ waarde hoger is”. Onderzoek deze uitspraak. Licht je antwoord toe. </a:t>
            </a:r>
            <a:endParaRPr lang="nl-NL" dirty="0"/>
          </a:p>
        </p:txBody>
      </p:sp>
    </p:spTree>
    <p:extLst>
      <p:ext uri="{BB962C8B-B14F-4D97-AF65-F5344CB8AC3E}">
        <p14:creationId xmlns:p14="http://schemas.microsoft.com/office/powerpoint/2010/main" val="149677449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177</TotalTime>
  <Words>1193</Words>
  <Application>Microsoft Office PowerPoint</Application>
  <PresentationFormat>Breedbeeld</PresentationFormat>
  <Paragraphs>121</Paragraphs>
  <Slides>18</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18</vt:i4>
      </vt:variant>
    </vt:vector>
  </HeadingPairs>
  <TitlesOfParts>
    <vt:vector size="24" baseType="lpstr">
      <vt:lpstr>Arial</vt:lpstr>
      <vt:lpstr>Calibri</vt:lpstr>
      <vt:lpstr>Times New Roman</vt:lpstr>
      <vt:lpstr>Trebuchet MS</vt:lpstr>
      <vt:lpstr>Wingdings 3</vt:lpstr>
      <vt:lpstr>Facet</vt:lpstr>
      <vt:lpstr>Nieuwe statistiek op het vwo  </vt:lpstr>
      <vt:lpstr>Opbouw workshop</vt:lpstr>
      <vt:lpstr>Nieuwe statistiek vwo: doel en kaders</vt:lpstr>
      <vt:lpstr>Waarom geen statistiek in het centraal examen?</vt:lpstr>
      <vt:lpstr>Nieuwe statistiek: programma</vt:lpstr>
      <vt:lpstr>Nieuwe statistiek: mogelijkheden</vt:lpstr>
      <vt:lpstr>PowerPoint-presentatie</vt:lpstr>
      <vt:lpstr>PowerPoint-presentatie</vt:lpstr>
      <vt:lpstr>PowerPoint-presentatie</vt:lpstr>
      <vt:lpstr>Nieuwe statistiek: aandachtspunten</vt:lpstr>
      <vt:lpstr>Nieuwe statistiek: aanbevelingen</vt:lpstr>
      <vt:lpstr>Nieuwe statistiek:  stand van zaken vwo in 2018</vt:lpstr>
      <vt:lpstr>Nieuwe statistiek op vwo: een sterk contrast met havo</vt:lpstr>
      <vt:lpstr>Opinie</vt:lpstr>
      <vt:lpstr>Welke bagage zou een vwo-leerling op het gebied van statistiek mee moeten krijgen? </vt:lpstr>
      <vt:lpstr> </vt:lpstr>
      <vt:lpstr>Wat heb je nodig om het statistiekonderwijs op het vwo op jouw school te verbeteren? </vt:lpstr>
      <vt:lpstr>Bronnen</vt:lpstr>
    </vt:vector>
  </TitlesOfParts>
  <Company>GSG Leo Vroman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Statistiek in het vwo</dc:title>
  <dc:creator>Barneveld, Erik van</dc:creator>
  <cp:lastModifiedBy>Mireille Kremer</cp:lastModifiedBy>
  <cp:revision>26</cp:revision>
  <cp:lastPrinted>2018-04-09T11:48:04Z</cp:lastPrinted>
  <dcterms:created xsi:type="dcterms:W3CDTF">2018-04-09T05:56:59Z</dcterms:created>
  <dcterms:modified xsi:type="dcterms:W3CDTF">2018-04-19T07:55:17Z</dcterms:modified>
</cp:coreProperties>
</file>