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293" r:id="rId3"/>
    <p:sldId id="294" r:id="rId4"/>
    <p:sldId id="295" r:id="rId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112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0C6CE4-04FD-4C4A-BDB3-3BE69E5831B7}" type="datetimeFigureOut">
              <a:rPr lang="nl-NL"/>
              <a:pPr>
                <a:defRPr/>
              </a:pPr>
              <a:t>4-12-2018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4A4C76-0820-2D40-8684-E4FD6C4200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12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6A4F47-7184-C649-BD4F-63E0EA539759}" type="datetimeFigureOut">
              <a:rPr lang="nl-NL"/>
              <a:pPr>
                <a:defRPr/>
              </a:pPr>
              <a:t>4-12-2018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861AD-B510-AA4F-8832-9D2B33D9BB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419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x-none" dirty="0" smtClean="0"/>
              <a:t>UT UM – Formatief toetsen professionalisering waarin een trainingsmodule met videofragmenten wordt ontwikkeld met leraren om vaardig te worden in formatief toetsen. VO-Raad,</a:t>
            </a:r>
            <a:r>
              <a:rPr lang="nl-NL" altLang="x-none" baseline="0" dirty="0" smtClean="0"/>
              <a:t> HU, WUR, SLO zijn een meerjarig traject gestart waarbij in leernetwerken op schoolleiders en </a:t>
            </a:r>
            <a:r>
              <a:rPr lang="nl-NL" altLang="x-none" baseline="0" dirty="0" err="1" smtClean="0"/>
              <a:t>leraarniveau</a:t>
            </a:r>
            <a:r>
              <a:rPr lang="nl-NL" altLang="x-none" baseline="0" dirty="0" smtClean="0"/>
              <a:t> wordt gewerkt aan het inbedden van formatief lesgeven in de klas. Drie netwerken, totaal 28 scholen.</a:t>
            </a:r>
            <a:endParaRPr lang="x-none" altLang="x-none" dirty="0"/>
          </a:p>
        </p:txBody>
      </p:sp>
      <p:sp>
        <p:nvSpPr>
          <p:cNvPr id="61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D6AFA-EA2F-5D47-BBD0-7A45FF7DE149}" type="slidenum">
              <a:rPr lang="nl-NL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190978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2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76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861AD-B510-AA4F-8832-9D2B33D9BB9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07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 smtClean="0"/>
              <a:t>Klik om een tekst toe te voegen.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2507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1130969" y="3657600"/>
            <a:ext cx="878840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NL" altLang="x-none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Conferentie Formatief toetsen</a:t>
            </a:r>
            <a:br>
              <a:rPr lang="nl-NL" altLang="x-none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altLang="x-none" sz="305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Ook bij jou in de klas en op school!</a:t>
            </a:r>
            <a:endParaRPr lang="nl-NL" altLang="x-none" sz="305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" name="Ondertitel 2"/>
          <p:cNvSpPr>
            <a:spLocks noGrp="1"/>
          </p:cNvSpPr>
          <p:nvPr>
            <p:ph type="subTitle" idx="4294967295"/>
          </p:nvPr>
        </p:nvSpPr>
        <p:spPr bwMode="auto">
          <a:xfrm>
            <a:off x="1130969" y="5251450"/>
            <a:ext cx="91217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>
              <a:buNone/>
            </a:pPr>
            <a:r>
              <a:rPr lang="nl-NL" dirty="0" smtClean="0"/>
              <a:t>          #</a:t>
            </a:r>
            <a:r>
              <a:rPr lang="nl-NL" dirty="0"/>
              <a:t>formatieftoetsen2018 </a:t>
            </a:r>
            <a:endParaRPr lang="nl-NL" altLang="x-non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69" y="5635943"/>
            <a:ext cx="804503" cy="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Formatief toetsen</a:t>
            </a:r>
          </a:p>
          <a:p>
            <a:pPr marL="0" indent="0">
              <a:buNone/>
            </a:pPr>
            <a:r>
              <a:rPr lang="nl-NL" dirty="0" smtClean="0"/>
              <a:t>							Toetsen om van te leren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Formatieve assessment	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Formatieve evaluatie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Formatief lesgeven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	</a:t>
            </a:r>
            <a:r>
              <a:rPr lang="nl-NL" sz="3200" b="1" dirty="0" smtClean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958519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nl-NL" altLang="x-none" sz="2800" b="1" dirty="0" smtClean="0">
                <a:latin typeface="Arial" charset="0"/>
                <a:ea typeface="Arial" charset="0"/>
                <a:cs typeface="Arial" charset="0"/>
              </a:rPr>
              <a:t>Formatief ...</a:t>
            </a:r>
            <a:endParaRPr lang="nl-NL" altLang="x-none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Formatief toetsen</a:t>
            </a:r>
          </a:p>
          <a:p>
            <a:pPr marL="0" indent="0">
              <a:buNone/>
            </a:pPr>
            <a:r>
              <a:rPr lang="nl-NL" sz="1800" dirty="0" smtClean="0"/>
              <a:t>								Toetsen om van te leren</a:t>
            </a: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			Formatieve assessment	</a:t>
            </a:r>
          </a:p>
          <a:p>
            <a:pPr marL="0" indent="0" algn="ctr">
              <a:buNone/>
            </a:pPr>
            <a:r>
              <a:rPr lang="nl-NL" dirty="0" smtClean="0"/>
              <a:t>Een cyclisch </a:t>
            </a:r>
            <a:r>
              <a:rPr lang="nl-NL" dirty="0"/>
              <a:t>proces waarbij informatie wordt verzameld over </a:t>
            </a:r>
            <a:r>
              <a:rPr lang="nl-NL" dirty="0" smtClean="0"/>
              <a:t>het </a:t>
            </a:r>
            <a:r>
              <a:rPr lang="nl-NL" dirty="0"/>
              <a:t>leerproces </a:t>
            </a:r>
            <a:r>
              <a:rPr lang="nl-NL" dirty="0" smtClean="0"/>
              <a:t>en de prestaties van </a:t>
            </a:r>
            <a:r>
              <a:rPr lang="nl-NL" dirty="0"/>
              <a:t>leerlingen, gekoppeld aan leerdoelen. Hierdoor hebben leerling en leraar inzicht in de sterke </a:t>
            </a:r>
            <a:r>
              <a:rPr lang="nl-NL" dirty="0" smtClean="0"/>
              <a:t>punten en in de ontwikkelpunten </a:t>
            </a:r>
            <a:r>
              <a:rPr lang="nl-NL" dirty="0"/>
              <a:t>van de </a:t>
            </a:r>
            <a:r>
              <a:rPr lang="nl-NL" dirty="0" smtClean="0"/>
              <a:t>leerling, waardoor zij in dialoog </a:t>
            </a:r>
            <a:r>
              <a:rPr lang="nl-NL" dirty="0"/>
              <a:t>passende vervolgbeslissingen </a:t>
            </a:r>
            <a:r>
              <a:rPr lang="nl-NL" dirty="0" smtClean="0"/>
              <a:t>kunnen nemen, </a:t>
            </a:r>
            <a:r>
              <a:rPr lang="nl-NL" dirty="0"/>
              <a:t>gericht op verder leren.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	Formatieve evaluatie	</a:t>
            </a:r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						Formatief lesgeven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	</a:t>
            </a:r>
            <a:r>
              <a:rPr lang="nl-NL" sz="3200" b="1" dirty="0" smtClean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958519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nl-NL" altLang="x-none" sz="2800" b="1" dirty="0" smtClean="0">
                <a:latin typeface="Arial" charset="0"/>
                <a:ea typeface="Arial" charset="0"/>
                <a:cs typeface="Arial" charset="0"/>
              </a:rPr>
              <a:t>Werken aan groei</a:t>
            </a:r>
            <a:endParaRPr lang="nl-NL" altLang="x-none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...de motivatie en betrokkenheid te vergroten in de les.</a:t>
            </a:r>
          </a:p>
          <a:p>
            <a:r>
              <a:rPr lang="nl-NL" dirty="0" smtClean="0"/>
              <a:t>...de vakinhoudelijke ontwikkeling van leerlingen te stimuleren.</a:t>
            </a:r>
          </a:p>
          <a:p>
            <a:r>
              <a:rPr lang="nl-NL" dirty="0" smtClean="0"/>
              <a:t>...zelfsturend leren van leerlingen te ontwikkelen.</a:t>
            </a:r>
          </a:p>
          <a:p>
            <a:r>
              <a:rPr lang="nl-NL" dirty="0" smtClean="0"/>
              <a:t>...zelf beter zicht te krijgen op de ontwikkeling van leerlingen.</a:t>
            </a:r>
          </a:p>
          <a:p>
            <a:r>
              <a:rPr lang="nl-NL" dirty="0" smtClean="0"/>
              <a:t>...minder </a:t>
            </a:r>
            <a:r>
              <a:rPr lang="nl-NL" dirty="0" err="1" smtClean="0"/>
              <a:t>summatief</a:t>
            </a:r>
            <a:r>
              <a:rPr lang="nl-NL" dirty="0" smtClean="0"/>
              <a:t> te hoeven toetsen.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	</a:t>
            </a:r>
            <a:r>
              <a:rPr lang="nl-NL" sz="3200" b="1" dirty="0" smtClean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958519" y="639763"/>
            <a:ext cx="10463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nl-NL" altLang="x-none" sz="2800" b="1" dirty="0" smtClean="0">
                <a:latin typeface="Arial" charset="0"/>
                <a:ea typeface="Arial" charset="0"/>
                <a:cs typeface="Arial" charset="0"/>
              </a:rPr>
              <a:t>Formatief evalueren: een middel om...</a:t>
            </a:r>
            <a:endParaRPr lang="nl-NL" altLang="x-none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SLO Huisstijl">
      <a:dk1>
        <a:sysClr val="windowText" lastClr="000000"/>
      </a:dk1>
      <a:lt1>
        <a:sysClr val="window" lastClr="FFFFFF"/>
      </a:lt1>
      <a:dk2>
        <a:srgbClr val="92887E"/>
      </a:dk2>
      <a:lt2>
        <a:srgbClr val="B5ABA1"/>
      </a:lt2>
      <a:accent1>
        <a:srgbClr val="C7007D"/>
      </a:accent1>
      <a:accent2>
        <a:srgbClr val="92887E"/>
      </a:accent2>
      <a:accent3>
        <a:srgbClr val="13B3CF"/>
      </a:accent3>
      <a:accent4>
        <a:srgbClr val="D8CD01"/>
      </a:accent4>
      <a:accent5>
        <a:srgbClr val="F4A300"/>
      </a:accent5>
      <a:accent6>
        <a:srgbClr val="DB003B"/>
      </a:accent6>
      <a:hlink>
        <a:srgbClr val="92887E"/>
      </a:hlink>
      <a:folHlink>
        <a:srgbClr val="92887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e SLO_2018.potx [Alleen-lezen]" id="{628D019E-AF8B-4040-B00B-6F4BDD06B806}" vid="{5431D01D-649F-4B20-9CF3-7F30F812E5F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Presentatie SLO_2018</Template>
  <TotalTime>238</TotalTime>
  <Words>134</Words>
  <Application>Microsoft Office PowerPoint</Application>
  <PresentationFormat>Breedbeeld</PresentationFormat>
  <Paragraphs>36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Office-thema</vt:lpstr>
      <vt:lpstr>Conferentie Formatief toetsen Ook bij jou in de klas en op school!</vt:lpstr>
      <vt:lpstr>PowerPoint-presentatie</vt:lpstr>
      <vt:lpstr>PowerPoint-presentatie</vt:lpstr>
      <vt:lpstr>PowerPoint-presentatie</vt:lpstr>
    </vt:vector>
  </TitlesOfParts>
  <Company>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Pitches workshopleiders</dc:title>
  <dc:creator>Lammie Stoffers</dc:creator>
  <cp:lastModifiedBy>Lammie Stoffers</cp:lastModifiedBy>
  <cp:revision>35</cp:revision>
  <dcterms:created xsi:type="dcterms:W3CDTF">2018-11-19T09:01:38Z</dcterms:created>
  <dcterms:modified xsi:type="dcterms:W3CDTF">2018-12-04T13:56:22Z</dcterms:modified>
</cp:coreProperties>
</file>