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49" r:id="rId5"/>
    <p:sldMasterId id="2147483673" r:id="rId6"/>
  </p:sldMasterIdLst>
  <p:notesMasterIdLst>
    <p:notesMasterId r:id="rId27"/>
  </p:notesMasterIdLst>
  <p:handoutMasterIdLst>
    <p:handoutMasterId r:id="rId28"/>
  </p:handoutMasterIdLst>
  <p:sldIdLst>
    <p:sldId id="257" r:id="rId7"/>
    <p:sldId id="373" r:id="rId8"/>
    <p:sldId id="278" r:id="rId9"/>
    <p:sldId id="371" r:id="rId10"/>
    <p:sldId id="384" r:id="rId11"/>
    <p:sldId id="385" r:id="rId12"/>
    <p:sldId id="361" r:id="rId13"/>
    <p:sldId id="387" r:id="rId14"/>
    <p:sldId id="388" r:id="rId15"/>
    <p:sldId id="389" r:id="rId16"/>
    <p:sldId id="390" r:id="rId17"/>
    <p:sldId id="391" r:id="rId18"/>
    <p:sldId id="394" r:id="rId19"/>
    <p:sldId id="402" r:id="rId20"/>
    <p:sldId id="401" r:id="rId21"/>
    <p:sldId id="374" r:id="rId22"/>
    <p:sldId id="399" r:id="rId23"/>
    <p:sldId id="398" r:id="rId24"/>
    <p:sldId id="396" r:id="rId25"/>
    <p:sldId id="392" r:id="rId26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>
          <p15:clr>
            <a:srgbClr val="A4A3A4"/>
          </p15:clr>
        </p15:guide>
        <p15:guide id="2" pos="19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likers, Judith" initials="GJ" lastIdx="11" clrIdx="0">
    <p:extLst>
      <p:ext uri="{19B8F6BF-5375-455C-9EA6-DF929625EA0E}">
        <p15:presenceInfo xmlns:p15="http://schemas.microsoft.com/office/powerpoint/2012/main" userId="Gulikers, Judith" providerId="None"/>
      </p:ext>
    </p:extLst>
  </p:cmAuthor>
  <p:cmAuthor id="2" name="Veugen, Marijke" initials="VM" lastIdx="8" clrIdx="1">
    <p:extLst>
      <p:ext uri="{19B8F6BF-5375-455C-9EA6-DF929625EA0E}">
        <p15:presenceInfo xmlns:p15="http://schemas.microsoft.com/office/powerpoint/2012/main" userId="Veugen, Marijke" providerId="None"/>
      </p:ext>
    </p:extLst>
  </p:cmAuthor>
  <p:cmAuthor id="3" name="Gerdineke van Silfhout" initials="GvS" lastIdx="20" clrIdx="2">
    <p:extLst>
      <p:ext uri="{19B8F6BF-5375-455C-9EA6-DF929625EA0E}">
        <p15:presenceInfo xmlns:p15="http://schemas.microsoft.com/office/powerpoint/2012/main" userId="Gerdineke van Silfhou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333" autoAdjust="0"/>
  </p:normalViewPr>
  <p:slideViewPr>
    <p:cSldViewPr>
      <p:cViewPr varScale="1">
        <p:scale>
          <a:sx n="71" d="100"/>
          <a:sy n="71" d="100"/>
        </p:scale>
        <p:origin x="77" y="10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260CF4-9315-489F-ACE4-5C43BA67F3A8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AE819061-DC43-4A81-8AFD-90B3104BC414}">
      <dgm:prSet phldrT="[Text]" custT="1"/>
      <dgm:spPr/>
      <dgm:t>
        <a:bodyPr/>
        <a:lstStyle/>
        <a:p>
          <a:r>
            <a:rPr lang="en-GB" sz="3200" dirty="0" err="1"/>
            <a:t>Fase</a:t>
          </a:r>
          <a:r>
            <a:rPr lang="en-GB" sz="3200" dirty="0"/>
            <a:t> 1</a:t>
          </a:r>
        </a:p>
      </dgm:t>
    </dgm:pt>
    <dgm:pt modelId="{8E2BE798-8B79-4646-B0E6-A729D514E739}" type="parTrans" cxnId="{E3DCE3B6-3A3E-4FCE-BDB4-1973B7407A3D}">
      <dgm:prSet/>
      <dgm:spPr/>
      <dgm:t>
        <a:bodyPr/>
        <a:lstStyle/>
        <a:p>
          <a:endParaRPr lang="en-GB"/>
        </a:p>
      </dgm:t>
    </dgm:pt>
    <dgm:pt modelId="{F07CAB70-C25A-4EB9-9467-D7960147351E}" type="sibTrans" cxnId="{E3DCE3B6-3A3E-4FCE-BDB4-1973B7407A3D}">
      <dgm:prSet/>
      <dgm:spPr/>
      <dgm:t>
        <a:bodyPr/>
        <a:lstStyle/>
        <a:p>
          <a:endParaRPr lang="en-GB"/>
        </a:p>
      </dgm:t>
    </dgm:pt>
    <dgm:pt modelId="{6FE92B91-CA47-4346-A334-76AA588332C2}">
      <dgm:prSet phldrT="[Text]" custT="1"/>
      <dgm:spPr/>
      <dgm:t>
        <a:bodyPr/>
        <a:lstStyle/>
        <a:p>
          <a:r>
            <a:rPr lang="en-GB" sz="3200" dirty="0" err="1"/>
            <a:t>Fase</a:t>
          </a:r>
          <a:r>
            <a:rPr lang="en-GB" sz="3200" dirty="0"/>
            <a:t> 2</a:t>
          </a:r>
        </a:p>
      </dgm:t>
    </dgm:pt>
    <dgm:pt modelId="{56157AAF-EC84-4F8A-8A29-2DF18F9C3296}" type="parTrans" cxnId="{C77F2FE9-25CE-49B5-A42A-44534DBD0B2F}">
      <dgm:prSet/>
      <dgm:spPr/>
      <dgm:t>
        <a:bodyPr/>
        <a:lstStyle/>
        <a:p>
          <a:endParaRPr lang="en-GB"/>
        </a:p>
      </dgm:t>
    </dgm:pt>
    <dgm:pt modelId="{12C20CCC-0E9F-41B0-9FB2-15F55F680651}" type="sibTrans" cxnId="{C77F2FE9-25CE-49B5-A42A-44534DBD0B2F}">
      <dgm:prSet/>
      <dgm:spPr/>
      <dgm:t>
        <a:bodyPr/>
        <a:lstStyle/>
        <a:p>
          <a:endParaRPr lang="en-GB"/>
        </a:p>
      </dgm:t>
    </dgm:pt>
    <dgm:pt modelId="{ED7AB8D9-33BE-4C51-AEEC-0E79B1A7C5C0}">
      <dgm:prSet phldrT="[Text]" custT="1"/>
      <dgm:spPr/>
      <dgm:t>
        <a:bodyPr/>
        <a:lstStyle/>
        <a:p>
          <a:r>
            <a:rPr lang="en-GB" sz="2800" dirty="0" err="1"/>
            <a:t>Fase</a:t>
          </a:r>
          <a:r>
            <a:rPr lang="en-GB" sz="2800" dirty="0"/>
            <a:t> 3</a:t>
          </a:r>
        </a:p>
      </dgm:t>
    </dgm:pt>
    <dgm:pt modelId="{94B43439-084C-4722-BA43-95E18E977673}" type="parTrans" cxnId="{C81CA2E9-09BC-45FE-8B01-3D85F4501879}">
      <dgm:prSet/>
      <dgm:spPr/>
      <dgm:t>
        <a:bodyPr/>
        <a:lstStyle/>
        <a:p>
          <a:endParaRPr lang="en-GB"/>
        </a:p>
      </dgm:t>
    </dgm:pt>
    <dgm:pt modelId="{13B495BB-B5E5-49B0-A9A2-D11BED3CBA31}" type="sibTrans" cxnId="{C81CA2E9-09BC-45FE-8B01-3D85F4501879}">
      <dgm:prSet/>
      <dgm:spPr/>
      <dgm:t>
        <a:bodyPr/>
        <a:lstStyle/>
        <a:p>
          <a:endParaRPr lang="en-GB"/>
        </a:p>
      </dgm:t>
    </dgm:pt>
    <dgm:pt modelId="{2318DD37-EE07-4B44-B949-19604819AB33}">
      <dgm:prSet phldrT="[Text]" custT="1"/>
      <dgm:spPr/>
      <dgm:t>
        <a:bodyPr/>
        <a:lstStyle/>
        <a:p>
          <a:r>
            <a:rPr lang="en-GB" sz="3200" dirty="0" err="1"/>
            <a:t>Fase</a:t>
          </a:r>
          <a:r>
            <a:rPr lang="en-GB" sz="3200" dirty="0"/>
            <a:t> 4</a:t>
          </a:r>
        </a:p>
      </dgm:t>
    </dgm:pt>
    <dgm:pt modelId="{36C4BBD4-BA5F-4CE2-AC95-6F6D67D77342}" type="parTrans" cxnId="{76D6E05E-E9B5-4793-9C19-20653B7841B7}">
      <dgm:prSet/>
      <dgm:spPr/>
      <dgm:t>
        <a:bodyPr/>
        <a:lstStyle/>
        <a:p>
          <a:endParaRPr lang="en-GB"/>
        </a:p>
      </dgm:t>
    </dgm:pt>
    <dgm:pt modelId="{E2BDF48E-5B7F-48D2-9652-4570481F3DC7}" type="sibTrans" cxnId="{76D6E05E-E9B5-4793-9C19-20653B7841B7}">
      <dgm:prSet/>
      <dgm:spPr/>
      <dgm:t>
        <a:bodyPr/>
        <a:lstStyle/>
        <a:p>
          <a:endParaRPr lang="en-GB"/>
        </a:p>
      </dgm:t>
    </dgm:pt>
    <dgm:pt modelId="{B09302DB-11AD-4F1E-AAF1-3A1CE3488242}">
      <dgm:prSet phldrT="[Text]" custT="1"/>
      <dgm:spPr/>
      <dgm:t>
        <a:bodyPr/>
        <a:lstStyle/>
        <a:p>
          <a:r>
            <a:rPr lang="en-GB" sz="3200" dirty="0" err="1"/>
            <a:t>Fase</a:t>
          </a:r>
          <a:r>
            <a:rPr lang="en-GB" sz="3200" dirty="0"/>
            <a:t> 5</a:t>
          </a:r>
        </a:p>
      </dgm:t>
    </dgm:pt>
    <dgm:pt modelId="{C67F8605-567A-403D-B42F-05CD4F76E5F8}" type="parTrans" cxnId="{0C90959C-D117-4E5C-9FCF-33CBBE1CD0DB}">
      <dgm:prSet/>
      <dgm:spPr/>
      <dgm:t>
        <a:bodyPr/>
        <a:lstStyle/>
        <a:p>
          <a:endParaRPr lang="en-GB"/>
        </a:p>
      </dgm:t>
    </dgm:pt>
    <dgm:pt modelId="{62F681AB-28FE-4174-892A-A216E149E294}" type="sibTrans" cxnId="{0C90959C-D117-4E5C-9FCF-33CBBE1CD0DB}">
      <dgm:prSet/>
      <dgm:spPr/>
      <dgm:t>
        <a:bodyPr/>
        <a:lstStyle/>
        <a:p>
          <a:endParaRPr lang="en-GB"/>
        </a:p>
      </dgm:t>
    </dgm:pt>
    <dgm:pt modelId="{BD5ECA8D-F1B4-41F2-A8ED-A46FD5A52546}" type="pres">
      <dgm:prSet presAssocID="{75260CF4-9315-489F-ACE4-5C43BA67F3A8}" presName="cycle" presStyleCnt="0">
        <dgm:presLayoutVars>
          <dgm:dir/>
          <dgm:resizeHandles val="exact"/>
        </dgm:presLayoutVars>
      </dgm:prSet>
      <dgm:spPr/>
    </dgm:pt>
    <dgm:pt modelId="{4BC2D4DA-A6FE-4C96-8279-C578394CB58B}" type="pres">
      <dgm:prSet presAssocID="{AE819061-DC43-4A81-8AFD-90B3104BC414}" presName="node" presStyleLbl="node1" presStyleIdx="0" presStyleCnt="5" custScaleX="73207" custScaleY="42673">
        <dgm:presLayoutVars>
          <dgm:bulletEnabled val="1"/>
        </dgm:presLayoutVars>
      </dgm:prSet>
      <dgm:spPr/>
    </dgm:pt>
    <dgm:pt modelId="{29A76CB1-17C8-4947-8E20-6669FE2D6F15}" type="pres">
      <dgm:prSet presAssocID="{AE819061-DC43-4A81-8AFD-90B3104BC414}" presName="spNode" presStyleCnt="0"/>
      <dgm:spPr/>
    </dgm:pt>
    <dgm:pt modelId="{4FBB061C-85EA-4659-9F31-493FAB7EB5C0}" type="pres">
      <dgm:prSet presAssocID="{F07CAB70-C25A-4EB9-9467-D7960147351E}" presName="sibTrans" presStyleLbl="sibTrans1D1" presStyleIdx="0" presStyleCnt="5"/>
      <dgm:spPr/>
    </dgm:pt>
    <dgm:pt modelId="{41177B10-3D03-4983-A09A-6FCB4DE4C0E6}" type="pres">
      <dgm:prSet presAssocID="{6FE92B91-CA47-4346-A334-76AA588332C2}" presName="node" presStyleLbl="node1" presStyleIdx="1" presStyleCnt="5" custScaleX="70708" custScaleY="51338">
        <dgm:presLayoutVars>
          <dgm:bulletEnabled val="1"/>
        </dgm:presLayoutVars>
      </dgm:prSet>
      <dgm:spPr/>
    </dgm:pt>
    <dgm:pt modelId="{CF010D6A-9AC6-4C7E-95C8-8BB51A4967AF}" type="pres">
      <dgm:prSet presAssocID="{6FE92B91-CA47-4346-A334-76AA588332C2}" presName="spNode" presStyleCnt="0"/>
      <dgm:spPr/>
    </dgm:pt>
    <dgm:pt modelId="{383C3B3B-D1D6-4193-ABE5-FBCBC08FEF07}" type="pres">
      <dgm:prSet presAssocID="{12C20CCC-0E9F-41B0-9FB2-15F55F680651}" presName="sibTrans" presStyleLbl="sibTrans1D1" presStyleIdx="1" presStyleCnt="5"/>
      <dgm:spPr/>
    </dgm:pt>
    <dgm:pt modelId="{ADB71325-8164-4472-BCF7-3133B739CDA6}" type="pres">
      <dgm:prSet presAssocID="{ED7AB8D9-33BE-4C51-AEEC-0E79B1A7C5C0}" presName="node" presStyleLbl="node1" presStyleIdx="2" presStyleCnt="5" custScaleX="82824" custScaleY="49646">
        <dgm:presLayoutVars>
          <dgm:bulletEnabled val="1"/>
        </dgm:presLayoutVars>
      </dgm:prSet>
      <dgm:spPr/>
    </dgm:pt>
    <dgm:pt modelId="{7E104D64-06D8-4DA9-8D4F-1F069745320D}" type="pres">
      <dgm:prSet presAssocID="{ED7AB8D9-33BE-4C51-AEEC-0E79B1A7C5C0}" presName="spNode" presStyleCnt="0"/>
      <dgm:spPr/>
    </dgm:pt>
    <dgm:pt modelId="{0DACDB02-A7E8-4BD0-9F9D-5C8D1F20E157}" type="pres">
      <dgm:prSet presAssocID="{13B495BB-B5E5-49B0-A9A2-D11BED3CBA31}" presName="sibTrans" presStyleLbl="sibTrans1D1" presStyleIdx="2" presStyleCnt="5"/>
      <dgm:spPr/>
    </dgm:pt>
    <dgm:pt modelId="{BF45E361-D42A-4E53-A4CE-7BB141E12785}" type="pres">
      <dgm:prSet presAssocID="{2318DD37-EE07-4B44-B949-19604819AB33}" presName="node" presStyleLbl="node1" presStyleIdx="3" presStyleCnt="5" custScaleX="88966" custScaleY="49646">
        <dgm:presLayoutVars>
          <dgm:bulletEnabled val="1"/>
        </dgm:presLayoutVars>
      </dgm:prSet>
      <dgm:spPr/>
    </dgm:pt>
    <dgm:pt modelId="{AD7504B6-BAA2-4F95-8BED-387666F22F3D}" type="pres">
      <dgm:prSet presAssocID="{2318DD37-EE07-4B44-B949-19604819AB33}" presName="spNode" presStyleCnt="0"/>
      <dgm:spPr/>
    </dgm:pt>
    <dgm:pt modelId="{E41EC627-063F-4EA8-A81F-50F0C5C1FCAD}" type="pres">
      <dgm:prSet presAssocID="{E2BDF48E-5B7F-48D2-9652-4570481F3DC7}" presName="sibTrans" presStyleLbl="sibTrans1D1" presStyleIdx="3" presStyleCnt="5"/>
      <dgm:spPr/>
    </dgm:pt>
    <dgm:pt modelId="{5B09A1D7-FFAD-405E-8E1C-214FF684521A}" type="pres">
      <dgm:prSet presAssocID="{B09302DB-11AD-4F1E-AAF1-3A1CE3488242}" presName="node" presStyleLbl="node1" presStyleIdx="4" presStyleCnt="5" custScaleX="74139" custScaleY="51338">
        <dgm:presLayoutVars>
          <dgm:bulletEnabled val="1"/>
        </dgm:presLayoutVars>
      </dgm:prSet>
      <dgm:spPr/>
    </dgm:pt>
    <dgm:pt modelId="{37F58B8B-DCA5-4249-A699-CAF58F7EC8EC}" type="pres">
      <dgm:prSet presAssocID="{B09302DB-11AD-4F1E-AAF1-3A1CE3488242}" presName="spNode" presStyleCnt="0"/>
      <dgm:spPr/>
    </dgm:pt>
    <dgm:pt modelId="{3704DF98-7441-47A9-A1A6-523396E7BCA3}" type="pres">
      <dgm:prSet presAssocID="{62F681AB-28FE-4174-892A-A216E149E294}" presName="sibTrans" presStyleLbl="sibTrans1D1" presStyleIdx="4" presStyleCnt="5"/>
      <dgm:spPr/>
    </dgm:pt>
  </dgm:ptLst>
  <dgm:cxnLst>
    <dgm:cxn modelId="{03C2BF03-8EA1-47EE-9E0A-9F8760937D96}" type="presOf" srcId="{62F681AB-28FE-4174-892A-A216E149E294}" destId="{3704DF98-7441-47A9-A1A6-523396E7BCA3}" srcOrd="0" destOrd="0" presId="urn:microsoft.com/office/officeart/2005/8/layout/cycle5"/>
    <dgm:cxn modelId="{6B149E0D-A846-419B-91AA-78303B70EF1F}" type="presOf" srcId="{AE819061-DC43-4A81-8AFD-90B3104BC414}" destId="{4BC2D4DA-A6FE-4C96-8279-C578394CB58B}" srcOrd="0" destOrd="0" presId="urn:microsoft.com/office/officeart/2005/8/layout/cycle5"/>
    <dgm:cxn modelId="{7B719B23-1D43-452B-BB2F-C66BD67AAFE3}" type="presOf" srcId="{75260CF4-9315-489F-ACE4-5C43BA67F3A8}" destId="{BD5ECA8D-F1B4-41F2-A8ED-A46FD5A52546}" srcOrd="0" destOrd="0" presId="urn:microsoft.com/office/officeart/2005/8/layout/cycle5"/>
    <dgm:cxn modelId="{AFAFFC36-4029-43FC-BDC1-D45FE4625634}" type="presOf" srcId="{2318DD37-EE07-4B44-B949-19604819AB33}" destId="{BF45E361-D42A-4E53-A4CE-7BB141E12785}" srcOrd="0" destOrd="0" presId="urn:microsoft.com/office/officeart/2005/8/layout/cycle5"/>
    <dgm:cxn modelId="{2054D438-B16A-43A5-B225-E7AD234C18BC}" type="presOf" srcId="{B09302DB-11AD-4F1E-AAF1-3A1CE3488242}" destId="{5B09A1D7-FFAD-405E-8E1C-214FF684521A}" srcOrd="0" destOrd="0" presId="urn:microsoft.com/office/officeart/2005/8/layout/cycle5"/>
    <dgm:cxn modelId="{76D6E05E-E9B5-4793-9C19-20653B7841B7}" srcId="{75260CF4-9315-489F-ACE4-5C43BA67F3A8}" destId="{2318DD37-EE07-4B44-B949-19604819AB33}" srcOrd="3" destOrd="0" parTransId="{36C4BBD4-BA5F-4CE2-AC95-6F6D67D77342}" sibTransId="{E2BDF48E-5B7F-48D2-9652-4570481F3DC7}"/>
    <dgm:cxn modelId="{D86A3258-85AF-496B-BBF8-6EDF01758351}" type="presOf" srcId="{E2BDF48E-5B7F-48D2-9652-4570481F3DC7}" destId="{E41EC627-063F-4EA8-A81F-50F0C5C1FCAD}" srcOrd="0" destOrd="0" presId="urn:microsoft.com/office/officeart/2005/8/layout/cycle5"/>
    <dgm:cxn modelId="{261CC77F-BD5E-4979-A261-BFC54E76EC50}" type="presOf" srcId="{F07CAB70-C25A-4EB9-9467-D7960147351E}" destId="{4FBB061C-85EA-4659-9F31-493FAB7EB5C0}" srcOrd="0" destOrd="0" presId="urn:microsoft.com/office/officeart/2005/8/layout/cycle5"/>
    <dgm:cxn modelId="{037E9384-1538-4796-9249-4BDED3474B9F}" type="presOf" srcId="{6FE92B91-CA47-4346-A334-76AA588332C2}" destId="{41177B10-3D03-4983-A09A-6FCB4DE4C0E6}" srcOrd="0" destOrd="0" presId="urn:microsoft.com/office/officeart/2005/8/layout/cycle5"/>
    <dgm:cxn modelId="{0C90959C-D117-4E5C-9FCF-33CBBE1CD0DB}" srcId="{75260CF4-9315-489F-ACE4-5C43BA67F3A8}" destId="{B09302DB-11AD-4F1E-AAF1-3A1CE3488242}" srcOrd="4" destOrd="0" parTransId="{C67F8605-567A-403D-B42F-05CD4F76E5F8}" sibTransId="{62F681AB-28FE-4174-892A-A216E149E294}"/>
    <dgm:cxn modelId="{6C0EAD9F-23C2-4B36-859B-93155D0DB005}" type="presOf" srcId="{13B495BB-B5E5-49B0-A9A2-D11BED3CBA31}" destId="{0DACDB02-A7E8-4BD0-9F9D-5C8D1F20E157}" srcOrd="0" destOrd="0" presId="urn:microsoft.com/office/officeart/2005/8/layout/cycle5"/>
    <dgm:cxn modelId="{E3DCE3B6-3A3E-4FCE-BDB4-1973B7407A3D}" srcId="{75260CF4-9315-489F-ACE4-5C43BA67F3A8}" destId="{AE819061-DC43-4A81-8AFD-90B3104BC414}" srcOrd="0" destOrd="0" parTransId="{8E2BE798-8B79-4646-B0E6-A729D514E739}" sibTransId="{F07CAB70-C25A-4EB9-9467-D7960147351E}"/>
    <dgm:cxn modelId="{5600EDBF-27A5-441D-86F7-C5F550317C6A}" type="presOf" srcId="{12C20CCC-0E9F-41B0-9FB2-15F55F680651}" destId="{383C3B3B-D1D6-4193-ABE5-FBCBC08FEF07}" srcOrd="0" destOrd="0" presId="urn:microsoft.com/office/officeart/2005/8/layout/cycle5"/>
    <dgm:cxn modelId="{C77F2FE9-25CE-49B5-A42A-44534DBD0B2F}" srcId="{75260CF4-9315-489F-ACE4-5C43BA67F3A8}" destId="{6FE92B91-CA47-4346-A334-76AA588332C2}" srcOrd="1" destOrd="0" parTransId="{56157AAF-EC84-4F8A-8A29-2DF18F9C3296}" sibTransId="{12C20CCC-0E9F-41B0-9FB2-15F55F680651}"/>
    <dgm:cxn modelId="{C81CA2E9-09BC-45FE-8B01-3D85F4501879}" srcId="{75260CF4-9315-489F-ACE4-5C43BA67F3A8}" destId="{ED7AB8D9-33BE-4C51-AEEC-0E79B1A7C5C0}" srcOrd="2" destOrd="0" parTransId="{94B43439-084C-4722-BA43-95E18E977673}" sibTransId="{13B495BB-B5E5-49B0-A9A2-D11BED3CBA31}"/>
    <dgm:cxn modelId="{52490CF4-FA80-4F55-9F2B-0B0ED30C7600}" type="presOf" srcId="{ED7AB8D9-33BE-4C51-AEEC-0E79B1A7C5C0}" destId="{ADB71325-8164-4472-BCF7-3133B739CDA6}" srcOrd="0" destOrd="0" presId="urn:microsoft.com/office/officeart/2005/8/layout/cycle5"/>
    <dgm:cxn modelId="{F08B1C6D-4048-4597-8313-A13FF781A2CD}" type="presParOf" srcId="{BD5ECA8D-F1B4-41F2-A8ED-A46FD5A52546}" destId="{4BC2D4DA-A6FE-4C96-8279-C578394CB58B}" srcOrd="0" destOrd="0" presId="urn:microsoft.com/office/officeart/2005/8/layout/cycle5"/>
    <dgm:cxn modelId="{F36E8E81-A264-4BFD-827F-AFA949448B50}" type="presParOf" srcId="{BD5ECA8D-F1B4-41F2-A8ED-A46FD5A52546}" destId="{29A76CB1-17C8-4947-8E20-6669FE2D6F15}" srcOrd="1" destOrd="0" presId="urn:microsoft.com/office/officeart/2005/8/layout/cycle5"/>
    <dgm:cxn modelId="{BD00554C-F467-4621-9A1C-9F53C3B8AEA1}" type="presParOf" srcId="{BD5ECA8D-F1B4-41F2-A8ED-A46FD5A52546}" destId="{4FBB061C-85EA-4659-9F31-493FAB7EB5C0}" srcOrd="2" destOrd="0" presId="urn:microsoft.com/office/officeart/2005/8/layout/cycle5"/>
    <dgm:cxn modelId="{B6F8E4A7-C0E7-4D12-84CD-E43DF7A7D52E}" type="presParOf" srcId="{BD5ECA8D-F1B4-41F2-A8ED-A46FD5A52546}" destId="{41177B10-3D03-4983-A09A-6FCB4DE4C0E6}" srcOrd="3" destOrd="0" presId="urn:microsoft.com/office/officeart/2005/8/layout/cycle5"/>
    <dgm:cxn modelId="{DF9CAF90-C230-4C72-BA18-1D3AA26E70EB}" type="presParOf" srcId="{BD5ECA8D-F1B4-41F2-A8ED-A46FD5A52546}" destId="{CF010D6A-9AC6-4C7E-95C8-8BB51A4967AF}" srcOrd="4" destOrd="0" presId="urn:microsoft.com/office/officeart/2005/8/layout/cycle5"/>
    <dgm:cxn modelId="{5285D1C5-A2E1-4015-AF80-FAA39089517A}" type="presParOf" srcId="{BD5ECA8D-F1B4-41F2-A8ED-A46FD5A52546}" destId="{383C3B3B-D1D6-4193-ABE5-FBCBC08FEF07}" srcOrd="5" destOrd="0" presId="urn:microsoft.com/office/officeart/2005/8/layout/cycle5"/>
    <dgm:cxn modelId="{A80A8681-9301-4CD7-9879-71ED9E6D267A}" type="presParOf" srcId="{BD5ECA8D-F1B4-41F2-A8ED-A46FD5A52546}" destId="{ADB71325-8164-4472-BCF7-3133B739CDA6}" srcOrd="6" destOrd="0" presId="urn:microsoft.com/office/officeart/2005/8/layout/cycle5"/>
    <dgm:cxn modelId="{E35D3A1D-8893-4BDD-AE02-D283BB2B390A}" type="presParOf" srcId="{BD5ECA8D-F1B4-41F2-A8ED-A46FD5A52546}" destId="{7E104D64-06D8-4DA9-8D4F-1F069745320D}" srcOrd="7" destOrd="0" presId="urn:microsoft.com/office/officeart/2005/8/layout/cycle5"/>
    <dgm:cxn modelId="{07C17BAD-FE90-45AB-85BF-A0D786303112}" type="presParOf" srcId="{BD5ECA8D-F1B4-41F2-A8ED-A46FD5A52546}" destId="{0DACDB02-A7E8-4BD0-9F9D-5C8D1F20E157}" srcOrd="8" destOrd="0" presId="urn:microsoft.com/office/officeart/2005/8/layout/cycle5"/>
    <dgm:cxn modelId="{4B38F0BC-AB87-485A-A5A0-FACD65D5FB4C}" type="presParOf" srcId="{BD5ECA8D-F1B4-41F2-A8ED-A46FD5A52546}" destId="{BF45E361-D42A-4E53-A4CE-7BB141E12785}" srcOrd="9" destOrd="0" presId="urn:microsoft.com/office/officeart/2005/8/layout/cycle5"/>
    <dgm:cxn modelId="{82C248F3-9804-4DB5-B4F4-8A4258993C5E}" type="presParOf" srcId="{BD5ECA8D-F1B4-41F2-A8ED-A46FD5A52546}" destId="{AD7504B6-BAA2-4F95-8BED-387666F22F3D}" srcOrd="10" destOrd="0" presId="urn:microsoft.com/office/officeart/2005/8/layout/cycle5"/>
    <dgm:cxn modelId="{7D690952-8AC9-440E-9823-130F3DF859F9}" type="presParOf" srcId="{BD5ECA8D-F1B4-41F2-A8ED-A46FD5A52546}" destId="{E41EC627-063F-4EA8-A81F-50F0C5C1FCAD}" srcOrd="11" destOrd="0" presId="urn:microsoft.com/office/officeart/2005/8/layout/cycle5"/>
    <dgm:cxn modelId="{10304272-5C01-4A39-8B7A-6450AD091318}" type="presParOf" srcId="{BD5ECA8D-F1B4-41F2-A8ED-A46FD5A52546}" destId="{5B09A1D7-FFAD-405E-8E1C-214FF684521A}" srcOrd="12" destOrd="0" presId="urn:microsoft.com/office/officeart/2005/8/layout/cycle5"/>
    <dgm:cxn modelId="{655AA879-2937-4ACF-B745-C5AD9034A736}" type="presParOf" srcId="{BD5ECA8D-F1B4-41F2-A8ED-A46FD5A52546}" destId="{37F58B8B-DCA5-4249-A699-CAF58F7EC8EC}" srcOrd="13" destOrd="0" presId="urn:microsoft.com/office/officeart/2005/8/layout/cycle5"/>
    <dgm:cxn modelId="{537ABC72-1928-4200-B7A2-675BE5BF4EC7}" type="presParOf" srcId="{BD5ECA8D-F1B4-41F2-A8ED-A46FD5A52546}" destId="{3704DF98-7441-47A9-A1A6-523396E7BCA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2D4DA-A6FE-4C96-8279-C578394CB58B}">
      <dsp:nvSpPr>
        <dsp:cNvPr id="0" name=""/>
        <dsp:cNvSpPr/>
      </dsp:nvSpPr>
      <dsp:spPr>
        <a:xfrm>
          <a:off x="4122238" y="205491"/>
          <a:ext cx="1585771" cy="6008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/>
            <a:t>Fase</a:t>
          </a:r>
          <a:r>
            <a:rPr lang="en-GB" sz="3200" kern="1200" dirty="0"/>
            <a:t> 1</a:t>
          </a:r>
        </a:p>
      </dsp:txBody>
      <dsp:txXfrm>
        <a:off x="4151568" y="234821"/>
        <a:ext cx="1527111" cy="542173"/>
      </dsp:txXfrm>
    </dsp:sp>
    <dsp:sp modelId="{4FBB061C-85EA-4659-9F31-493FAB7EB5C0}">
      <dsp:nvSpPr>
        <dsp:cNvPr id="0" name=""/>
        <dsp:cNvSpPr/>
      </dsp:nvSpPr>
      <dsp:spPr>
        <a:xfrm>
          <a:off x="2102117" y="505908"/>
          <a:ext cx="5626014" cy="5626014"/>
        </a:xfrm>
        <a:custGeom>
          <a:avLst/>
          <a:gdLst/>
          <a:ahLst/>
          <a:cxnLst/>
          <a:rect l="0" t="0" r="0" b="0"/>
          <a:pathLst>
            <a:path>
              <a:moveTo>
                <a:pt x="4030037" y="276898"/>
              </a:moveTo>
              <a:arcTo wR="2813007" hR="2813007" stAng="17738128" swAng="174937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77B10-3D03-4983-A09A-6FCB4DE4C0E6}">
      <dsp:nvSpPr>
        <dsp:cNvPr id="0" name=""/>
        <dsp:cNvSpPr/>
      </dsp:nvSpPr>
      <dsp:spPr>
        <a:xfrm>
          <a:off x="6824633" y="2088230"/>
          <a:ext cx="1531639" cy="7228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/>
            <a:t>Fase</a:t>
          </a:r>
          <a:r>
            <a:rPr lang="en-GB" sz="3200" kern="1200" dirty="0"/>
            <a:t> 2</a:t>
          </a:r>
        </a:p>
      </dsp:txBody>
      <dsp:txXfrm>
        <a:off x="6859919" y="2123516"/>
        <a:ext cx="1461067" cy="652264"/>
      </dsp:txXfrm>
    </dsp:sp>
    <dsp:sp modelId="{383C3B3B-D1D6-4193-ABE5-FBCBC08FEF07}">
      <dsp:nvSpPr>
        <dsp:cNvPr id="0" name=""/>
        <dsp:cNvSpPr/>
      </dsp:nvSpPr>
      <dsp:spPr>
        <a:xfrm>
          <a:off x="2102117" y="505908"/>
          <a:ext cx="5626014" cy="5626014"/>
        </a:xfrm>
        <a:custGeom>
          <a:avLst/>
          <a:gdLst/>
          <a:ahLst/>
          <a:cxnLst/>
          <a:rect l="0" t="0" r="0" b="0"/>
          <a:pathLst>
            <a:path>
              <a:moveTo>
                <a:pt x="5626012" y="2809849"/>
              </a:moveTo>
              <a:arcTo wR="2813007" hR="2813007" stAng="21596141" swAng="197671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71325-8164-4472-BCF7-3133B739CDA6}">
      <dsp:nvSpPr>
        <dsp:cNvPr id="0" name=""/>
        <dsp:cNvSpPr/>
      </dsp:nvSpPr>
      <dsp:spPr>
        <a:xfrm>
          <a:off x="5671523" y="5245179"/>
          <a:ext cx="1794089" cy="6990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/>
            <a:t>Fase</a:t>
          </a:r>
          <a:r>
            <a:rPr lang="en-GB" sz="2800" kern="1200" dirty="0"/>
            <a:t> 3</a:t>
          </a:r>
        </a:p>
      </dsp:txBody>
      <dsp:txXfrm>
        <a:off x="5705646" y="5279302"/>
        <a:ext cx="1725843" cy="630767"/>
      </dsp:txXfrm>
    </dsp:sp>
    <dsp:sp modelId="{0DACDB02-A7E8-4BD0-9F9D-5C8D1F20E157}">
      <dsp:nvSpPr>
        <dsp:cNvPr id="0" name=""/>
        <dsp:cNvSpPr/>
      </dsp:nvSpPr>
      <dsp:spPr>
        <a:xfrm>
          <a:off x="2102117" y="505908"/>
          <a:ext cx="5626014" cy="5626014"/>
        </a:xfrm>
        <a:custGeom>
          <a:avLst/>
          <a:gdLst/>
          <a:ahLst/>
          <a:cxnLst/>
          <a:rect l="0" t="0" r="0" b="0"/>
          <a:pathLst>
            <a:path>
              <a:moveTo>
                <a:pt x="3437111" y="5555907"/>
              </a:moveTo>
              <a:arcTo wR="2813007" hR="2813007" stAng="4630889" swAng="153822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5E361-D42A-4E53-A4CE-7BB141E12785}">
      <dsp:nvSpPr>
        <dsp:cNvPr id="0" name=""/>
        <dsp:cNvSpPr/>
      </dsp:nvSpPr>
      <dsp:spPr>
        <a:xfrm>
          <a:off x="2298113" y="5245179"/>
          <a:ext cx="1927134" cy="6990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/>
            <a:t>Fase</a:t>
          </a:r>
          <a:r>
            <a:rPr lang="en-GB" sz="3200" kern="1200" dirty="0"/>
            <a:t> 4</a:t>
          </a:r>
        </a:p>
      </dsp:txBody>
      <dsp:txXfrm>
        <a:off x="2332236" y="5279302"/>
        <a:ext cx="1858888" cy="630767"/>
      </dsp:txXfrm>
    </dsp:sp>
    <dsp:sp modelId="{E41EC627-063F-4EA8-A81F-50F0C5C1FCAD}">
      <dsp:nvSpPr>
        <dsp:cNvPr id="0" name=""/>
        <dsp:cNvSpPr/>
      </dsp:nvSpPr>
      <dsp:spPr>
        <a:xfrm>
          <a:off x="2102117" y="505908"/>
          <a:ext cx="5626014" cy="5626014"/>
        </a:xfrm>
        <a:custGeom>
          <a:avLst/>
          <a:gdLst/>
          <a:ahLst/>
          <a:cxnLst/>
          <a:rect l="0" t="0" r="0" b="0"/>
          <a:pathLst>
            <a:path>
              <a:moveTo>
                <a:pt x="450640" y="4340173"/>
              </a:moveTo>
              <a:arcTo wR="2813007" hR="2813007" stAng="8827147" swAng="197671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9A1D7-FFAD-405E-8E1C-214FF684521A}">
      <dsp:nvSpPr>
        <dsp:cNvPr id="0" name=""/>
        <dsp:cNvSpPr/>
      </dsp:nvSpPr>
      <dsp:spPr>
        <a:xfrm>
          <a:off x="1436815" y="2088230"/>
          <a:ext cx="1605959" cy="7228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/>
            <a:t>Fase</a:t>
          </a:r>
          <a:r>
            <a:rPr lang="en-GB" sz="3200" kern="1200" dirty="0"/>
            <a:t> 5</a:t>
          </a:r>
        </a:p>
      </dsp:txBody>
      <dsp:txXfrm>
        <a:off x="1472101" y="2123516"/>
        <a:ext cx="1535387" cy="652264"/>
      </dsp:txXfrm>
    </dsp:sp>
    <dsp:sp modelId="{3704DF98-7441-47A9-A1A6-523396E7BCA3}">
      <dsp:nvSpPr>
        <dsp:cNvPr id="0" name=""/>
        <dsp:cNvSpPr/>
      </dsp:nvSpPr>
      <dsp:spPr>
        <a:xfrm>
          <a:off x="2102117" y="505908"/>
          <a:ext cx="5626014" cy="5626014"/>
        </a:xfrm>
        <a:custGeom>
          <a:avLst/>
          <a:gdLst/>
          <a:ahLst/>
          <a:cxnLst/>
          <a:rect l="0" t="0" r="0" b="0"/>
          <a:pathLst>
            <a:path>
              <a:moveTo>
                <a:pt x="514608" y="1191164"/>
              </a:moveTo>
              <a:arcTo wR="2813007" hR="2813007" stAng="12912500" swAng="174937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pPr>
              <a:defRPr/>
            </a:pPr>
            <a:fld id="{BA846CB3-C9A9-4BBD-8EFF-ED102B28031F}" type="datetimeFigureOut">
              <a:rPr lang="nl-NL"/>
              <a:pPr>
                <a:defRPr/>
              </a:pPr>
              <a:t>4-11-2020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pPr>
              <a:defRPr/>
            </a:pPr>
            <a:fld id="{7192BFEA-C115-45CA-BE91-8715430A616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59350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358900" y="5459413"/>
            <a:ext cx="5437188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  <a:tab pos="3293274" algn="l"/>
                <a:tab pos="3704934" algn="l"/>
                <a:tab pos="4116592" algn="l"/>
                <a:tab pos="4528252" algn="l"/>
                <a:tab pos="4939911" algn="l"/>
                <a:tab pos="535157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0" y="9429750"/>
            <a:ext cx="29495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6513" y="0"/>
            <a:ext cx="29495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2B18EA7E-18C6-4CA2-8032-D7CAAE457BA8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C0BF99-5827-43E9-AB7B-EE3962E1CD1F}" type="slidenum">
              <a:rPr lang="nl-NL" altLang="nl-NL" sz="1300" smtClean="0"/>
              <a:pPr>
                <a:spcBef>
                  <a:spcPct val="0"/>
                </a:spcBef>
              </a:pPr>
              <a:t>1</a:t>
            </a:fld>
            <a:endParaRPr lang="nl-NL" altLang="nl-NL" sz="13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B0CF2-7F87-4E02-A248-870047730F9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35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Voorbeelden</a:t>
            </a:r>
            <a:r>
              <a:rPr lang="en-GB" dirty="0"/>
              <a:t>:</a:t>
            </a:r>
          </a:p>
          <a:p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bedenken</a:t>
            </a:r>
            <a:r>
              <a:rPr lang="en-GB" dirty="0"/>
              <a:t> </a:t>
            </a:r>
            <a:r>
              <a:rPr lang="en-GB" dirty="0" err="1"/>
              <a:t>samen</a:t>
            </a:r>
            <a:r>
              <a:rPr lang="en-GB" dirty="0"/>
              <a:t> </a:t>
            </a:r>
            <a:r>
              <a:rPr lang="en-GB" dirty="0" err="1"/>
              <a:t>succescriteria</a:t>
            </a:r>
            <a:endParaRPr lang="en-GB" dirty="0"/>
          </a:p>
          <a:p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leggen</a:t>
            </a:r>
            <a:r>
              <a:rPr lang="en-GB" dirty="0"/>
              <a:t> </a:t>
            </a:r>
            <a:r>
              <a:rPr lang="en-GB" dirty="0" err="1"/>
              <a:t>elkaar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wat ze </a:t>
            </a:r>
            <a:r>
              <a:rPr lang="en-GB" dirty="0" err="1"/>
              <a:t>weten</a:t>
            </a:r>
            <a:r>
              <a:rPr lang="en-GB" dirty="0"/>
              <a:t> en </a:t>
            </a:r>
            <a:r>
              <a:rPr lang="en-GB" dirty="0" err="1"/>
              <a:t>vragen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elkaar</a:t>
            </a:r>
            <a:r>
              <a:rPr lang="en-GB" dirty="0"/>
              <a:t> door</a:t>
            </a:r>
          </a:p>
          <a:p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vergelijken</a:t>
            </a:r>
            <a:r>
              <a:rPr lang="en-GB" dirty="0"/>
              <a:t> het eigen </a:t>
            </a:r>
            <a:r>
              <a:rPr lang="en-GB" dirty="0" err="1"/>
              <a:t>werk</a:t>
            </a:r>
            <a:r>
              <a:rPr lang="en-GB" dirty="0"/>
              <a:t> met de </a:t>
            </a:r>
            <a:r>
              <a:rPr lang="en-GB" dirty="0" err="1"/>
              <a:t>succescriteria</a:t>
            </a:r>
            <a:r>
              <a:rPr lang="en-GB" dirty="0"/>
              <a:t> en </a:t>
            </a:r>
            <a:r>
              <a:rPr lang="en-GB" dirty="0" err="1"/>
              <a:t>benoemen</a:t>
            </a:r>
            <a:r>
              <a:rPr lang="en-GB" dirty="0"/>
              <a:t> </a:t>
            </a:r>
            <a:r>
              <a:rPr lang="en-GB" dirty="0" err="1"/>
              <a:t>welke</a:t>
            </a:r>
            <a:r>
              <a:rPr lang="en-GB" dirty="0"/>
              <a:t> ze al </a:t>
            </a:r>
            <a:r>
              <a:rPr lang="en-GB" dirty="0" err="1"/>
              <a:t>bereikt</a:t>
            </a:r>
            <a:r>
              <a:rPr lang="en-GB" dirty="0"/>
              <a:t> </a:t>
            </a:r>
            <a:r>
              <a:rPr lang="en-GB" dirty="0" err="1"/>
              <a:t>hebben</a:t>
            </a:r>
            <a:r>
              <a:rPr lang="en-GB" dirty="0"/>
              <a:t> en </a:t>
            </a:r>
            <a:r>
              <a:rPr lang="en-GB" dirty="0" err="1"/>
              <a:t>welke</a:t>
            </a:r>
            <a:r>
              <a:rPr lang="en-GB" dirty="0"/>
              <a:t> </a:t>
            </a:r>
            <a:r>
              <a:rPr lang="en-GB" dirty="0" err="1"/>
              <a:t>nog</a:t>
            </a:r>
            <a:r>
              <a:rPr lang="en-GB" dirty="0"/>
              <a:t> </a:t>
            </a:r>
            <a:r>
              <a:rPr lang="en-GB" dirty="0" err="1"/>
              <a:t>niet</a:t>
            </a:r>
            <a:endParaRPr lang="en-GB" dirty="0"/>
          </a:p>
          <a:p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vragen</a:t>
            </a:r>
            <a:r>
              <a:rPr lang="en-GB" dirty="0"/>
              <a:t> om feedback</a:t>
            </a:r>
          </a:p>
          <a:p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geven</a:t>
            </a:r>
            <a:r>
              <a:rPr lang="en-GB" dirty="0"/>
              <a:t> feedback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elkaar</a:t>
            </a:r>
            <a:endParaRPr lang="en-GB" dirty="0"/>
          </a:p>
          <a:p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vragen</a:t>
            </a:r>
            <a:r>
              <a:rPr lang="en-GB" dirty="0"/>
              <a:t> door </a:t>
            </a:r>
            <a:r>
              <a:rPr lang="en-GB" dirty="0" err="1"/>
              <a:t>aan</a:t>
            </a:r>
            <a:r>
              <a:rPr lang="en-GB" dirty="0"/>
              <a:t> de </a:t>
            </a:r>
            <a:r>
              <a:rPr lang="en-GB" dirty="0" err="1"/>
              <a:t>feedbackgever</a:t>
            </a:r>
            <a:r>
              <a:rPr lang="en-GB" dirty="0"/>
              <a:t>, </a:t>
            </a:r>
            <a:r>
              <a:rPr lang="en-GB" dirty="0" err="1"/>
              <a:t>zodat</a:t>
            </a:r>
            <a:r>
              <a:rPr lang="en-GB" dirty="0"/>
              <a:t> ze de feedback </a:t>
            </a:r>
            <a:r>
              <a:rPr lang="en-GB" dirty="0" err="1"/>
              <a:t>begrijpen</a:t>
            </a:r>
            <a:endParaRPr lang="en-GB" dirty="0"/>
          </a:p>
          <a:p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benoemen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concrete </a:t>
            </a:r>
            <a:r>
              <a:rPr lang="en-GB" dirty="0" err="1"/>
              <a:t>vervolgstap</a:t>
            </a:r>
            <a:endParaRPr lang="en-GB" dirty="0"/>
          </a:p>
          <a:p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passen</a:t>
            </a:r>
            <a:r>
              <a:rPr lang="en-GB" dirty="0"/>
              <a:t> </a:t>
            </a:r>
            <a:r>
              <a:rPr lang="en-GB" dirty="0" err="1"/>
              <a:t>hun</a:t>
            </a:r>
            <a:r>
              <a:rPr lang="en-GB" dirty="0"/>
              <a:t> </a:t>
            </a:r>
            <a:r>
              <a:rPr lang="en-GB" dirty="0" err="1"/>
              <a:t>werk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in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vervolgproduct</a:t>
            </a:r>
            <a:endParaRPr lang="en-GB" dirty="0"/>
          </a:p>
          <a:p>
            <a:r>
              <a:rPr lang="en-GB" dirty="0" err="1"/>
              <a:t>Zoekt</a:t>
            </a:r>
            <a:r>
              <a:rPr lang="en-GB" dirty="0"/>
              <a:t> </a:t>
            </a:r>
            <a:r>
              <a:rPr lang="en-GB" dirty="0" err="1"/>
              <a:t>actief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anderen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2B18EA7E-18C6-4CA2-8032-D7CAAE457BA8}" type="slidenum">
              <a:rPr lang="nl-NL" altLang="nl-NL" smtClean="0"/>
              <a:pPr>
                <a:defRPr/>
              </a:pPr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71217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B0CF2-7F87-4E02-A248-870047730F9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677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2B18EA7E-18C6-4CA2-8032-D7CAAE457BA8}" type="slidenum">
              <a:rPr lang="nl-NL" altLang="nl-NL" smtClean="0"/>
              <a:pPr>
                <a:defRPr/>
              </a:pPr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56368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2B18EA7E-18C6-4CA2-8032-D7CAAE457BA8}" type="slidenum">
              <a:rPr lang="nl-NL" altLang="nl-NL" smtClean="0"/>
              <a:pPr>
                <a:defRPr/>
              </a:pPr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5158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2B18EA7E-18C6-4CA2-8032-D7CAAE457BA8}" type="slidenum">
              <a:rPr lang="nl-NL" altLang="nl-NL" smtClean="0"/>
              <a:pPr>
                <a:defRPr/>
              </a:pPr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66828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https://www.exitticket.nl/ticket/5hxwy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2B18EA7E-18C6-4CA2-8032-D7CAAE457BA8}" type="slidenum">
              <a:rPr lang="nl-NL" altLang="nl-NL" smtClean="0"/>
              <a:pPr>
                <a:defRPr/>
              </a:pPr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9527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2B18EA7E-18C6-4CA2-8032-D7CAAE457BA8}" type="slidenum">
              <a:rPr lang="nl-NL" altLang="nl-NL" smtClean="0"/>
              <a:pPr>
                <a:defRPr/>
              </a:pPr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1231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056D851-988B-40E7-AC9D-C7BF7882288E}" type="slidenum">
              <a:rPr lang="nl-NL" altLang="nl-NL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nl-NL" altLang="nl-N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2B18EA7E-18C6-4CA2-8032-D7CAAE457BA8}" type="slidenum">
              <a:rPr lang="nl-NL" altLang="nl-NL" smtClean="0"/>
              <a:pPr>
                <a:defRPr/>
              </a:pPr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14635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B0CF2-7F87-4E02-A248-870047730F9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85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B0CF2-7F87-4E02-A248-870047730F9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53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Imbedden</a:t>
            </a:r>
            <a:r>
              <a:rPr lang="en-GB" dirty="0"/>
              <a:t> </a:t>
            </a:r>
            <a:r>
              <a:rPr lang="en-GB" dirty="0" err="1"/>
              <a:t>filmpje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2B18EA7E-18C6-4CA2-8032-D7CAAE457BA8}" type="slidenum">
              <a:rPr lang="nl-NL" altLang="nl-NL" smtClean="0"/>
              <a:pPr>
                <a:defRPr/>
              </a:pPr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59086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nl-NL" dirty="0"/>
          </a:p>
        </p:txBody>
      </p:sp>
      <p:sp>
        <p:nvSpPr>
          <p:cNvPr id="10244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/>
            </a:pPr>
            <a:fld id="{0DE9A7C8-DD4E-467B-B075-A4CAB8270EAC}" type="slidenum">
              <a:rPr kumimoji="0" lang="nl-NL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3488" algn="l"/>
                  <a:tab pos="1646238" algn="l"/>
                  <a:tab pos="2057400" algn="l"/>
                  <a:tab pos="2468563" algn="l"/>
                  <a:tab pos="2881313" algn="l"/>
                </a:tabLst>
                <a:defRPr/>
              </a:pPr>
              <a:t>8</a:t>
            </a:fld>
            <a:endParaRPr kumimoji="0" lang="nl-NL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7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B0CF2-7F87-4E02-A248-870047730F9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67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B885B-9E14-4F0E-9CC4-3F6F727AF826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2344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93172-7E90-42A9-A3AC-EA05DF9603A8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9415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122363"/>
            <a:ext cx="2055813" cy="44577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122363"/>
            <a:ext cx="6019800" cy="44577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A92F-376C-4363-B060-3FC53AE5E9CB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4958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122363"/>
            <a:ext cx="7770813" cy="238601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1A7AF-1CFB-4D49-AAB1-524B94BD59A5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38712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E24C6-78AF-4155-9C58-8F05F3538213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66002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D9658-F0AA-4914-AF7C-315075038775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94344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8A754-B920-43F7-B13B-4EE252FD890D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2603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5563" cy="43497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6613" y="1825625"/>
            <a:ext cx="3867150" cy="43497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185A1-47DE-47D0-A82B-E8F34A3449D8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55287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622E2-A169-46DA-9E9E-665EAC543DAC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09388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2AC7E-167D-4F26-B142-26D077D5D306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87005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F910E-6497-4D1A-8EF6-BEBB7800A6CA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6727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A233B-15E8-454F-8301-323122AAC96E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84172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EAA50-A12A-4670-AF9F-88C78CA80037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87349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86433-B3F9-4F6D-A62D-255F922F645F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28295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13CA8-05C4-4995-9FF9-D6F5DE44F26B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115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0088" cy="581025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02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2C5EC-4DFB-4D7A-BFA7-38FD7FC2B6DA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23105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2C1CB7-8E8C-4573-9720-4F47F09E0C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08B82F-FB43-417D-A835-D5A650C276C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919EB-C25B-49F3-AF9B-7B3896781007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48740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2C1CB7-8E8C-4573-9720-4F47F09E0C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08B82F-FB43-417D-A835-D5A650C276C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344D1-E352-4732-9040-44DEB7C205DE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44516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2C1CB7-8E8C-4573-9720-4F47F09E0C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08B82F-FB43-417D-A835-D5A650C276C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B6040-F01C-4802-BDA1-800EF1A97CE0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51053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5563" cy="43481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6613" y="1825625"/>
            <a:ext cx="3865562" cy="43481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2C1CB7-8E8C-4573-9720-4F47F09E0C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08B82F-FB43-417D-A835-D5A650C276C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21371-54EC-49C2-B01B-868CF0D9D778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95248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62C1CB7-8E8C-4573-9720-4F47F09E0C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708B82F-FB43-417D-A835-D5A650C276C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2960B-E694-421C-89E3-8EDA1973F295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65072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62C1CB7-8E8C-4573-9720-4F47F09E0C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08B82F-FB43-417D-A835-D5A650C276C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CA3C3-9138-4E64-AF6B-B2C9A509590C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048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C1CC4-0492-4D2D-ACBA-B1BCB85B6069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62857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62C1CB7-8E8C-4573-9720-4F47F09E0C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08B82F-FB43-417D-A835-D5A650C276C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17932-9861-4BC7-ACA1-47FC6314411B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23033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2C1CB7-8E8C-4573-9720-4F47F09E0C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08B82F-FB43-417D-A835-D5A650C276C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AE41A-CCF0-4DB7-B536-8F07E728B627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81585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2C1CB7-8E8C-4573-9720-4F47F09E0C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08B82F-FB43-417D-A835-D5A650C276C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D3599-915B-4E52-9C1D-17CBDC5F66AA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51279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2C1CB7-8E8C-4573-9720-4F47F09E0C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08B82F-FB43-417D-A835-D5A650C276C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0DF0-95BA-486E-AE40-200B70B0A3CD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04254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2088" y="365125"/>
            <a:ext cx="1970087" cy="580866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1038" cy="5808663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2C1CB7-8E8C-4573-9720-4F47F09E0C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08B82F-FB43-417D-A835-D5A650C276C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4D023-7164-489D-923B-12BCFFCEE6BE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7115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DA46C-C5A0-44A8-B5EB-1054DD2CB8E7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6511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4A26E-C0BA-43DC-A396-6A7CE63235A1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4127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991A5-44FF-4079-A3BB-1BBE01B53A76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9389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B2B0-0EBA-4B75-8402-12CF68987185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8006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8517E-53DC-46AA-8840-5E7A8BE23D28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405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2DDC4-4764-4F70-803B-55DB78B2351E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3570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22363"/>
            <a:ext cx="7770813" cy="23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stijl te bewerken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546EC998-1F09-4048-A17C-9040317C87C6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89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/>
  <p:txStyles>
    <p:titleStyle>
      <a:lvl1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75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75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75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75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51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stijl te bewerken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5113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Tekststijl van het model bewerken</a:t>
            </a:r>
          </a:p>
          <a:p>
            <a:pPr lvl="1"/>
            <a:r>
              <a:rPr lang="en-GB" altLang="nl-NL"/>
              <a:t>Tweede niveau</a:t>
            </a:r>
          </a:p>
          <a:p>
            <a:pPr lvl="2"/>
            <a:r>
              <a:rPr lang="en-GB" altLang="nl-NL"/>
              <a:t>Derde niveau</a:t>
            </a:r>
          </a:p>
          <a:p>
            <a:pPr lvl="3"/>
            <a:r>
              <a:rPr lang="en-GB" altLang="nl-NL"/>
              <a:t>Vierde niveau</a:t>
            </a:r>
          </a:p>
          <a:p>
            <a:pPr lvl="4"/>
            <a:r>
              <a:rPr lang="en-GB" altLang="nl-NL"/>
              <a:t>Vijfde niveau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2803254-D790-4D05-ADD5-C4B856DBB1F8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75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75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75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75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352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3525" cy="43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  <a:p>
            <a:pPr lvl="4"/>
            <a:r>
              <a:rPr lang="en-GB" altLang="nl-NL"/>
              <a:t>Achtste overzichtsniveau</a:t>
            </a:r>
          </a:p>
          <a:p>
            <a:pPr lvl="4"/>
            <a:r>
              <a:rPr lang="en-GB" altLang="nl-NL"/>
              <a:t>Negende overzichtsniveau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62C1CB7-8E8C-4573-9720-4F47F09E0CD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42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nl-NL" altLang="nl-NL"/>
              <a:t>4-05-18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08B82F-FB43-417D-A835-D5A650C276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42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8987B2DE-7C48-4CBB-91E2-5A0229A69F07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0943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75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75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75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75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s://commons.wikimedia.org/wiki/File:Microsoft_Office_Teams_(2018%E2%80%93present).sv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Judith.Gulikers@wur.nl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lo.nl/thema/meer/formatief-evaluere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07904" y="5157192"/>
            <a:ext cx="4972050" cy="522288"/>
          </a:xfrm>
        </p:spPr>
        <p:txBody>
          <a:bodyPr/>
          <a:lstStyle/>
          <a:p>
            <a:pPr eaLnBrk="1" hangingPunct="1">
              <a:defRPr/>
            </a:pPr>
            <a:br>
              <a:rPr lang="en-GB" altLang="nl-NL" dirty="0"/>
            </a:br>
            <a:br>
              <a:rPr lang="en-GB" altLang="nl-NL" dirty="0"/>
            </a:br>
            <a:r>
              <a:rPr lang="en-GB" altLang="nl-NL" dirty="0"/>
              <a:t>Online festival </a:t>
            </a:r>
            <a:r>
              <a:rPr lang="en-GB" altLang="nl-NL" dirty="0" err="1"/>
              <a:t>Formatief</a:t>
            </a:r>
            <a:r>
              <a:rPr lang="en-GB" altLang="nl-NL" dirty="0"/>
              <a:t> </a:t>
            </a:r>
            <a:r>
              <a:rPr lang="en-GB" altLang="nl-NL" dirty="0" err="1"/>
              <a:t>Evalueren</a:t>
            </a:r>
            <a:r>
              <a:rPr lang="en-GB" altLang="nl-NL" dirty="0"/>
              <a:t>, 4 November 2020</a:t>
            </a:r>
            <a:br>
              <a:rPr lang="en-GB" altLang="nl-NL" dirty="0"/>
            </a:br>
            <a:br>
              <a:rPr lang="en-GB" altLang="nl-NL" dirty="0"/>
            </a:br>
            <a:r>
              <a:rPr lang="en-GB" altLang="nl-NL" dirty="0"/>
              <a:t>Workshop: de </a:t>
            </a:r>
            <a:r>
              <a:rPr lang="en-GB" altLang="nl-NL" dirty="0" err="1"/>
              <a:t>leerling</a:t>
            </a:r>
            <a:r>
              <a:rPr lang="en-GB" altLang="nl-NL" dirty="0"/>
              <a:t> FE-</a:t>
            </a:r>
            <a:r>
              <a:rPr lang="en-GB" altLang="nl-NL" dirty="0" err="1"/>
              <a:t>cyclus</a:t>
            </a:r>
            <a:br>
              <a:rPr lang="en-GB" altLang="nl-NL" dirty="0"/>
            </a:br>
            <a:r>
              <a:rPr lang="en-GB" altLang="nl-NL" dirty="0"/>
              <a:t>Judith Gulikers</a:t>
            </a:r>
            <a:endParaRPr lang="en-GB" alt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144712"/>
            <a:ext cx="7883525" cy="4348163"/>
          </a:xfrm>
        </p:spPr>
        <p:txBody>
          <a:bodyPr/>
          <a:lstStyle/>
          <a:p>
            <a:pPr algn="ctr"/>
            <a:endParaRPr lang="en-GB" sz="3600" b="1" dirty="0">
              <a:solidFill>
                <a:schemeClr val="accent6"/>
              </a:solidFill>
            </a:endParaRPr>
          </a:p>
          <a:p>
            <a:pPr algn="ctr"/>
            <a:endParaRPr lang="en-GB" sz="3600" b="1" dirty="0">
              <a:solidFill>
                <a:schemeClr val="accent6"/>
              </a:solidFill>
            </a:endParaRPr>
          </a:p>
          <a:p>
            <a:pPr algn="ctr"/>
            <a:r>
              <a:rPr lang="en-GB" sz="3600" b="1" dirty="0" err="1">
                <a:solidFill>
                  <a:schemeClr val="accent6"/>
                </a:solidFill>
              </a:rPr>
              <a:t>Dus</a:t>
            </a:r>
            <a:r>
              <a:rPr lang="en-GB" sz="3600" b="1" dirty="0">
                <a:solidFill>
                  <a:schemeClr val="accent6"/>
                </a:solidFill>
              </a:rPr>
              <a:t> wat </a:t>
            </a:r>
            <a:r>
              <a:rPr lang="en-GB" sz="3600" b="1" dirty="0" err="1">
                <a:solidFill>
                  <a:schemeClr val="accent6"/>
                </a:solidFill>
              </a:rPr>
              <a:t>willen</a:t>
            </a:r>
            <a:r>
              <a:rPr lang="en-GB" sz="3600" b="1" dirty="0">
                <a:solidFill>
                  <a:schemeClr val="accent6"/>
                </a:solidFill>
              </a:rPr>
              <a:t> we </a:t>
            </a:r>
            <a:r>
              <a:rPr lang="en-GB" sz="3600" b="1" dirty="0" err="1">
                <a:solidFill>
                  <a:schemeClr val="accent6"/>
                </a:solidFill>
              </a:rPr>
              <a:t>concreet</a:t>
            </a:r>
            <a:r>
              <a:rPr lang="en-GB" sz="3600" b="1" dirty="0">
                <a:solidFill>
                  <a:schemeClr val="accent6"/>
                </a:solidFill>
              </a:rPr>
              <a:t> </a:t>
            </a:r>
            <a:r>
              <a:rPr lang="en-GB" sz="3600" b="1" dirty="0" err="1">
                <a:solidFill>
                  <a:schemeClr val="accent6"/>
                </a:solidFill>
              </a:rPr>
              <a:t>bij</a:t>
            </a:r>
            <a:r>
              <a:rPr lang="en-GB" sz="3600" b="1" dirty="0">
                <a:solidFill>
                  <a:schemeClr val="accent6"/>
                </a:solidFill>
              </a:rPr>
              <a:t> </a:t>
            </a:r>
            <a:r>
              <a:rPr lang="en-GB" sz="3600" b="1" dirty="0" err="1">
                <a:solidFill>
                  <a:schemeClr val="accent6"/>
                </a:solidFill>
              </a:rPr>
              <a:t>leerlingen</a:t>
            </a:r>
            <a:r>
              <a:rPr lang="en-GB" sz="3600" b="1" dirty="0">
                <a:solidFill>
                  <a:schemeClr val="accent6"/>
                </a:solidFill>
              </a:rPr>
              <a:t> </a:t>
            </a:r>
            <a:r>
              <a:rPr lang="en-GB" sz="3600" b="1" dirty="0" err="1">
                <a:solidFill>
                  <a:schemeClr val="accent6"/>
                </a:solidFill>
              </a:rPr>
              <a:t>zien</a:t>
            </a:r>
            <a:r>
              <a:rPr lang="en-GB" sz="3600" b="1" dirty="0">
                <a:solidFill>
                  <a:schemeClr val="accent6"/>
                </a:solidFill>
              </a:rPr>
              <a:t>?</a:t>
            </a:r>
            <a:endParaRPr lang="en-GB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25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95918" y="4577975"/>
            <a:ext cx="5654511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C20BF-945E-4229-B255-7F089C4B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601" y="4741948"/>
            <a:ext cx="512214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Leernetwerk: 13 scholen maken hun leerlingcyclus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BD2BED13-9250-45B3-8EC8-EAD5740FD4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6" r="-3" b="3863"/>
          <a:stretch/>
        </p:blipFill>
        <p:spPr>
          <a:xfrm rot="5400000">
            <a:off x="-402229" y="954841"/>
            <a:ext cx="4111323" cy="2845104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B35360E-01FC-4034-A5C3-60C50AC88B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5873"/>
          <a:stretch/>
        </p:blipFill>
        <p:spPr>
          <a:xfrm>
            <a:off x="3146219" y="321734"/>
            <a:ext cx="2848177" cy="2010551"/>
          </a:xfrm>
          <a:prstGeom prst="rect">
            <a:avLst/>
          </a:prstGeom>
        </p:spPr>
      </p:pic>
      <p:pic>
        <p:nvPicPr>
          <p:cNvPr id="6" name="Content Placeholder 5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95D147AD-AB25-455D-BD2B-220ECFA775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3" r="1" b="32550"/>
          <a:stretch/>
        </p:blipFill>
        <p:spPr>
          <a:xfrm>
            <a:off x="3142635" y="2422097"/>
            <a:ext cx="2846070" cy="2013804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DFC20BDA-C022-471D-88CC-0627F54F09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r="5132" b="-3"/>
          <a:stretch/>
        </p:blipFill>
        <p:spPr>
          <a:xfrm>
            <a:off x="6064632" y="321733"/>
            <a:ext cx="2848488" cy="41113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988A22-E23E-467A-9EAC-1725D8CC63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17" r="-2" b="47219"/>
          <a:stretch/>
        </p:blipFill>
        <p:spPr>
          <a:xfrm>
            <a:off x="230880" y="4525715"/>
            <a:ext cx="2846070" cy="2010551"/>
          </a:xfrm>
          <a:prstGeom prst="rect">
            <a:avLst/>
          </a:prstGeom>
        </p:spPr>
      </p:pic>
      <p:cxnSp>
        <p:nvCxnSpPr>
          <p:cNvPr id="78" name="Straight Connector 7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39950" y="5694097"/>
            <a:ext cx="4114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BFB4321-FF65-44F7-BBFE-AED351FD56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076216" y="5909222"/>
            <a:ext cx="926851" cy="8620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0F3126-B8C9-4269-B70B-98943A782708}"/>
              </a:ext>
            </a:extLst>
          </p:cNvPr>
          <p:cNvSpPr txBox="1"/>
          <p:nvPr/>
        </p:nvSpPr>
        <p:spPr>
          <a:xfrm>
            <a:off x="8789035" y="8024260"/>
            <a:ext cx="2140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9" tooltip="https://commons.wikimedia.org/wiki/File:Microsoft_Office_Teams_(2018%E2%80%93present).sv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0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52362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3525" cy="1322388"/>
          </a:xfrm>
        </p:spPr>
        <p:txBody>
          <a:bodyPr/>
          <a:lstStyle/>
          <a:p>
            <a:pPr algn="ctr"/>
            <a:r>
              <a:rPr lang="en-GB" sz="3200" b="1">
                <a:solidFill>
                  <a:schemeClr val="accent6"/>
                </a:solidFill>
              </a:rPr>
              <a:t>Wat leren we hieruit?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348163"/>
          </a:xfrm>
        </p:spPr>
        <p:txBody>
          <a:bodyPr/>
          <a:lstStyle/>
          <a:p>
            <a:pPr marL="0" indent="0"/>
            <a:r>
              <a:rPr lang="en-US" sz="2400" dirty="0" err="1">
                <a:solidFill>
                  <a:schemeClr val="accent6"/>
                </a:solidFill>
              </a:rPr>
              <a:t>Moeilijk</a:t>
            </a:r>
            <a:r>
              <a:rPr lang="en-US" sz="2400" dirty="0">
                <a:solidFill>
                  <a:schemeClr val="accent6"/>
                </a:solidFill>
              </a:rPr>
              <a:t> om concrete </a:t>
            </a:r>
            <a:r>
              <a:rPr lang="en-US" sz="2400" dirty="0" err="1">
                <a:solidFill>
                  <a:schemeClr val="accent6"/>
                </a:solidFill>
              </a:rPr>
              <a:t>leerling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gedrag</a:t>
            </a:r>
            <a:r>
              <a:rPr lang="en-US" sz="2400" dirty="0">
                <a:solidFill>
                  <a:schemeClr val="accent6"/>
                </a:solidFill>
              </a:rPr>
              <a:t> te </a:t>
            </a:r>
            <a:r>
              <a:rPr lang="en-US" sz="2400" dirty="0" err="1">
                <a:solidFill>
                  <a:schemeClr val="accent6"/>
                </a:solidFill>
              </a:rPr>
              <a:t>benoemen</a:t>
            </a:r>
            <a:endParaRPr lang="en-US" sz="2400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6"/>
                </a:solidFill>
              </a:rPr>
              <a:t>Wat is “</a:t>
            </a:r>
            <a:r>
              <a:rPr lang="en-US" sz="2400" i="1" dirty="0" err="1">
                <a:solidFill>
                  <a:schemeClr val="accent6"/>
                </a:solidFill>
              </a:rPr>
              <a:t>meer</a:t>
            </a:r>
            <a:r>
              <a:rPr lang="en-US" sz="2400" i="1" dirty="0">
                <a:solidFill>
                  <a:schemeClr val="accent6"/>
                </a:solidFill>
              </a:rPr>
              <a:t> </a:t>
            </a:r>
            <a:r>
              <a:rPr lang="en-US" sz="2400" i="1" dirty="0" err="1">
                <a:solidFill>
                  <a:schemeClr val="accent6"/>
                </a:solidFill>
              </a:rPr>
              <a:t>gemotiveerd</a:t>
            </a:r>
            <a:r>
              <a:rPr lang="en-US" sz="2400" i="1" dirty="0">
                <a:solidFill>
                  <a:schemeClr val="accent6"/>
                </a:solidFill>
              </a:rPr>
              <a:t>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6"/>
                </a:solidFill>
              </a:rPr>
              <a:t>Wat is “</a:t>
            </a:r>
            <a:r>
              <a:rPr lang="en-US" sz="2400" i="1" dirty="0" err="1">
                <a:solidFill>
                  <a:schemeClr val="accent6"/>
                </a:solidFill>
              </a:rPr>
              <a:t>meer</a:t>
            </a:r>
            <a:r>
              <a:rPr lang="en-US" sz="2400" i="1" dirty="0">
                <a:solidFill>
                  <a:schemeClr val="accent6"/>
                </a:solidFill>
              </a:rPr>
              <a:t> in </a:t>
            </a:r>
            <a:r>
              <a:rPr lang="en-US" sz="2400" i="1" dirty="0" err="1">
                <a:solidFill>
                  <a:schemeClr val="accent6"/>
                </a:solidFill>
              </a:rPr>
              <a:t>staat</a:t>
            </a:r>
            <a:r>
              <a:rPr lang="en-US" sz="2400" i="1" dirty="0">
                <a:solidFill>
                  <a:schemeClr val="accent6"/>
                </a:solidFill>
              </a:rPr>
              <a:t> eigen </a:t>
            </a:r>
            <a:r>
              <a:rPr lang="en-US" sz="2400" i="1" dirty="0" err="1">
                <a:solidFill>
                  <a:schemeClr val="accent6"/>
                </a:solidFill>
              </a:rPr>
              <a:t>leren</a:t>
            </a:r>
            <a:r>
              <a:rPr lang="en-US" sz="2400" i="1" dirty="0">
                <a:solidFill>
                  <a:schemeClr val="accent6"/>
                </a:solidFill>
              </a:rPr>
              <a:t> te </a:t>
            </a:r>
            <a:r>
              <a:rPr lang="en-US" sz="2400" i="1" dirty="0" err="1">
                <a:solidFill>
                  <a:schemeClr val="accent6"/>
                </a:solidFill>
              </a:rPr>
              <a:t>sturen</a:t>
            </a:r>
            <a:r>
              <a:rPr lang="en-US" sz="2400" i="1" dirty="0">
                <a:solidFill>
                  <a:schemeClr val="accent6"/>
                </a:solidFill>
              </a:rPr>
              <a:t>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6"/>
                </a:solidFill>
              </a:rPr>
              <a:t>Wat is “</a:t>
            </a:r>
            <a:r>
              <a:rPr lang="en-US" sz="2400" i="1" dirty="0" err="1">
                <a:solidFill>
                  <a:schemeClr val="accent6"/>
                </a:solidFill>
              </a:rPr>
              <a:t>actiever</a:t>
            </a:r>
            <a:r>
              <a:rPr lang="en-US" sz="2400" i="1" dirty="0">
                <a:solidFill>
                  <a:schemeClr val="accent6"/>
                </a:solidFill>
              </a:rPr>
              <a:t> met eigen </a:t>
            </a:r>
            <a:r>
              <a:rPr lang="en-US" sz="2400" i="1" dirty="0" err="1">
                <a:solidFill>
                  <a:schemeClr val="accent6"/>
                </a:solidFill>
              </a:rPr>
              <a:t>ontwikkeling</a:t>
            </a:r>
            <a:r>
              <a:rPr lang="en-US" sz="2400" i="1" dirty="0">
                <a:solidFill>
                  <a:schemeClr val="accent6"/>
                </a:solidFill>
              </a:rPr>
              <a:t> </a:t>
            </a:r>
            <a:r>
              <a:rPr lang="en-US" sz="2400" i="1" dirty="0" err="1">
                <a:solidFill>
                  <a:schemeClr val="accent6"/>
                </a:solidFill>
              </a:rPr>
              <a:t>bezig</a:t>
            </a:r>
            <a:r>
              <a:rPr lang="en-US" sz="2400" i="1" dirty="0">
                <a:solidFill>
                  <a:schemeClr val="accent6"/>
                </a:solidFill>
              </a:rPr>
              <a:t>?” </a:t>
            </a:r>
          </a:p>
          <a:p>
            <a:pPr algn="ctr"/>
            <a:endParaRPr lang="en-US" sz="2400" dirty="0">
              <a:solidFill>
                <a:schemeClr val="accent6"/>
              </a:solidFill>
            </a:endParaRPr>
          </a:p>
          <a:p>
            <a:r>
              <a:rPr lang="en-US" sz="2400" dirty="0">
                <a:solidFill>
                  <a:schemeClr val="accent6"/>
                </a:solidFill>
              </a:rPr>
              <a:t>De </a:t>
            </a:r>
            <a:r>
              <a:rPr lang="en-US" sz="2400" dirty="0" err="1">
                <a:solidFill>
                  <a:schemeClr val="accent6"/>
                </a:solidFill>
              </a:rPr>
              <a:t>invulling</a:t>
            </a:r>
            <a:r>
              <a:rPr lang="en-US" sz="2400" dirty="0">
                <a:solidFill>
                  <a:schemeClr val="accent6"/>
                </a:solidFill>
              </a:rPr>
              <a:t> van je </a:t>
            </a:r>
            <a:r>
              <a:rPr lang="en-US" sz="2400" dirty="0" err="1">
                <a:solidFill>
                  <a:schemeClr val="accent6"/>
                </a:solidFill>
              </a:rPr>
              <a:t>leerlingcyclus</a:t>
            </a:r>
            <a:r>
              <a:rPr lang="en-US" sz="2400" dirty="0">
                <a:solidFill>
                  <a:schemeClr val="accent6"/>
                </a:solidFill>
              </a:rPr>
              <a:t> is </a:t>
            </a:r>
            <a:r>
              <a:rPr lang="en-US" sz="2400" dirty="0" err="1">
                <a:solidFill>
                  <a:schemeClr val="accent6"/>
                </a:solidFill>
              </a:rPr>
              <a:t>afhankelijk</a:t>
            </a:r>
            <a:r>
              <a:rPr lang="en-US" sz="2400" dirty="0">
                <a:solidFill>
                  <a:schemeClr val="accent6"/>
                </a:solidFill>
              </a:rPr>
              <a:t> van </a:t>
            </a:r>
            <a:r>
              <a:rPr lang="en-US" sz="2400" dirty="0" err="1">
                <a:solidFill>
                  <a:schemeClr val="accent6"/>
                </a:solidFill>
              </a:rPr>
              <a:t>jullie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doel</a:t>
            </a:r>
            <a:r>
              <a:rPr lang="en-US" sz="2400" dirty="0">
                <a:solidFill>
                  <a:schemeClr val="accent6"/>
                </a:solidFill>
              </a:rPr>
              <a:t> met FE </a:t>
            </a:r>
            <a:r>
              <a:rPr lang="en-US" sz="2400" dirty="0" err="1">
                <a:solidFill>
                  <a:schemeClr val="accent6"/>
                </a:solidFill>
              </a:rPr>
              <a:t>als</a:t>
            </a:r>
            <a:r>
              <a:rPr lang="en-US" sz="2400" dirty="0">
                <a:solidFill>
                  <a:schemeClr val="accent6"/>
                </a:solidFill>
              </a:rPr>
              <a:t> school en </a:t>
            </a:r>
            <a:r>
              <a:rPr lang="en-US" sz="2400" dirty="0" err="1">
                <a:solidFill>
                  <a:schemeClr val="accent6"/>
                </a:solidFill>
              </a:rPr>
              <a:t>jullie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visie</a:t>
            </a:r>
            <a:r>
              <a:rPr lang="en-US" sz="2400" dirty="0">
                <a:solidFill>
                  <a:schemeClr val="accent6"/>
                </a:solidFill>
              </a:rPr>
              <a:t> op </a:t>
            </a:r>
            <a:r>
              <a:rPr lang="en-US" sz="2400" dirty="0" err="1">
                <a:solidFill>
                  <a:schemeClr val="accent6"/>
                </a:solidFill>
              </a:rPr>
              <a:t>leren</a:t>
            </a:r>
            <a:endParaRPr lang="en-US" sz="2400" dirty="0">
              <a:solidFill>
                <a:schemeClr val="accent6"/>
              </a:solidFill>
            </a:endParaRPr>
          </a:p>
          <a:p>
            <a:endParaRPr lang="en-US" sz="2400" dirty="0">
              <a:solidFill>
                <a:schemeClr val="accent6"/>
              </a:solidFill>
            </a:endParaRPr>
          </a:p>
          <a:p>
            <a:r>
              <a:rPr lang="en-US" sz="2400" dirty="0" err="1">
                <a:solidFill>
                  <a:schemeClr val="accent6"/>
                </a:solidFill>
              </a:rPr>
              <a:t>Als</a:t>
            </a:r>
            <a:r>
              <a:rPr lang="en-US" sz="2400" dirty="0">
                <a:solidFill>
                  <a:schemeClr val="accent6"/>
                </a:solidFill>
              </a:rPr>
              <a:t> je </a:t>
            </a:r>
            <a:r>
              <a:rPr lang="en-US" sz="2400" dirty="0" err="1">
                <a:solidFill>
                  <a:schemeClr val="accent6"/>
                </a:solidFill>
              </a:rPr>
              <a:t>leerlinggedrag</a:t>
            </a:r>
            <a:r>
              <a:rPr lang="en-US" sz="2400" dirty="0">
                <a:solidFill>
                  <a:schemeClr val="accent6"/>
                </a:solidFill>
              </a:rPr>
              <a:t> concreter </a:t>
            </a:r>
            <a:r>
              <a:rPr lang="en-US" sz="2400" dirty="0" err="1">
                <a:solidFill>
                  <a:schemeClr val="accent6"/>
                </a:solidFill>
              </a:rPr>
              <a:t>hebt</a:t>
            </a:r>
            <a:r>
              <a:rPr lang="en-US" sz="2400" dirty="0">
                <a:solidFill>
                  <a:schemeClr val="accent6"/>
                </a:solidFill>
              </a:rPr>
              <a:t>, </a:t>
            </a:r>
            <a:r>
              <a:rPr lang="en-US" sz="2400" dirty="0" err="1">
                <a:solidFill>
                  <a:schemeClr val="accent6"/>
                </a:solidFill>
              </a:rPr>
              <a:t>helpt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dat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docentgedrag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nog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eens</a:t>
            </a:r>
            <a:r>
              <a:rPr lang="en-US" sz="2400" dirty="0">
                <a:solidFill>
                  <a:schemeClr val="accent6"/>
                </a:solidFill>
              </a:rPr>
              <a:t> te </a:t>
            </a:r>
            <a:r>
              <a:rPr lang="en-US" sz="2400" dirty="0" err="1">
                <a:solidFill>
                  <a:schemeClr val="accent6"/>
                </a:solidFill>
              </a:rPr>
              <a:t>bekijken</a:t>
            </a:r>
            <a:endParaRPr lang="en-US" sz="2400" dirty="0">
              <a:solidFill>
                <a:schemeClr val="accent6"/>
              </a:solidFill>
            </a:endParaRPr>
          </a:p>
          <a:p>
            <a:pPr algn="r"/>
            <a:endParaRPr lang="en-US" sz="1600" dirty="0">
              <a:solidFill>
                <a:schemeClr val="accent6"/>
              </a:solidFill>
            </a:endParaRPr>
          </a:p>
          <a:p>
            <a:pPr algn="r"/>
            <a:r>
              <a:rPr lang="en-US" sz="1600" dirty="0">
                <a:solidFill>
                  <a:schemeClr val="accent6"/>
                </a:solidFill>
              </a:rPr>
              <a:t>Gulikers &amp; Veugen (2020). De </a:t>
            </a:r>
            <a:r>
              <a:rPr lang="en-US" sz="1600" dirty="0" err="1">
                <a:solidFill>
                  <a:schemeClr val="accent6"/>
                </a:solidFill>
              </a:rPr>
              <a:t>leerlingcyclus</a:t>
            </a:r>
            <a:r>
              <a:rPr lang="en-US" sz="1600" dirty="0">
                <a:solidFill>
                  <a:schemeClr val="accent6"/>
                </a:solidFill>
              </a:rPr>
              <a:t>. Blog op vernieuwenderwijs.nl https://www.vernieuwenderwijs.nl/formatief-evalueren-de-leerlingencyclus/ </a:t>
            </a:r>
          </a:p>
        </p:txBody>
      </p:sp>
    </p:spTree>
    <p:extLst>
      <p:ext uri="{BB962C8B-B14F-4D97-AF65-F5344CB8AC3E}">
        <p14:creationId xmlns:p14="http://schemas.microsoft.com/office/powerpoint/2010/main" val="1710615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B7F274-245D-4325-AAEA-E6330723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dirty="0" err="1">
                <a:solidFill>
                  <a:schemeClr val="accent6"/>
                </a:solidFill>
              </a:rPr>
              <a:t>Aan</a:t>
            </a:r>
            <a:r>
              <a:rPr lang="en-GB" sz="3500" dirty="0">
                <a:solidFill>
                  <a:schemeClr val="accent6"/>
                </a:solidFill>
              </a:rPr>
              <a:t> de 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DD89FB-55A8-421E-92AA-7D8F275B5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02" y="1556792"/>
            <a:ext cx="8285778" cy="4349750"/>
          </a:xfrm>
        </p:spPr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Wat </a:t>
            </a:r>
            <a:r>
              <a:rPr lang="en-GB" dirty="0" err="1">
                <a:solidFill>
                  <a:schemeClr val="accent6"/>
                </a:solidFill>
              </a:rPr>
              <a:t>wil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je</a:t>
            </a:r>
            <a:r>
              <a:rPr lang="en-GB" dirty="0">
                <a:solidFill>
                  <a:schemeClr val="accent6"/>
                </a:solidFill>
              </a:rPr>
              <a:t> van </a:t>
            </a:r>
            <a:r>
              <a:rPr lang="en-GB" dirty="0" err="1">
                <a:solidFill>
                  <a:schemeClr val="accent6"/>
                </a:solidFill>
              </a:rPr>
              <a:t>leerlingen</a:t>
            </a:r>
            <a:r>
              <a:rPr lang="en-GB" dirty="0">
                <a:solidFill>
                  <a:schemeClr val="accent6"/>
                </a:solidFill>
              </a:rPr>
              <a:t> ZIEN in de 5 </a:t>
            </a:r>
            <a:r>
              <a:rPr lang="en-GB" dirty="0" err="1">
                <a:solidFill>
                  <a:schemeClr val="accent6"/>
                </a:solidFill>
              </a:rPr>
              <a:t>fasen</a:t>
            </a:r>
            <a:r>
              <a:rPr lang="en-GB" dirty="0">
                <a:solidFill>
                  <a:schemeClr val="accent6"/>
                </a:solidFill>
              </a:rPr>
              <a:t> van FE?</a:t>
            </a:r>
          </a:p>
          <a:p>
            <a:endParaRPr lang="en-GB" dirty="0">
              <a:solidFill>
                <a:schemeClr val="accent6"/>
              </a:solidFill>
            </a:endParaRPr>
          </a:p>
          <a:p>
            <a:r>
              <a:rPr lang="en-GB" dirty="0">
                <a:solidFill>
                  <a:schemeClr val="accent6"/>
                </a:solidFill>
              </a:rPr>
              <a:t>Wat </a:t>
            </a:r>
            <a:r>
              <a:rPr lang="en-GB" dirty="0" err="1">
                <a:solidFill>
                  <a:schemeClr val="accent6"/>
                </a:solidFill>
              </a:rPr>
              <a:t>wil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je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dat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leerlingen</a:t>
            </a:r>
            <a:r>
              <a:rPr lang="en-GB" dirty="0">
                <a:solidFill>
                  <a:schemeClr val="accent6"/>
                </a:solidFill>
              </a:rPr>
              <a:t> DOEN in de 5 </a:t>
            </a:r>
            <a:r>
              <a:rPr lang="en-GB" dirty="0" err="1">
                <a:solidFill>
                  <a:schemeClr val="accent6"/>
                </a:solidFill>
              </a:rPr>
              <a:t>fasen</a:t>
            </a:r>
            <a:r>
              <a:rPr lang="en-GB" dirty="0">
                <a:solidFill>
                  <a:schemeClr val="accent6"/>
                </a:solidFill>
              </a:rPr>
              <a:t> van FE?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8E660F-7327-4C81-8C10-A3E94D41A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02" y="3284984"/>
            <a:ext cx="3965297" cy="32995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6D774-4C49-4E23-85A3-97639615DF12}"/>
              </a:ext>
            </a:extLst>
          </p:cNvPr>
          <p:cNvSpPr txBox="1"/>
          <p:nvPr/>
        </p:nvSpPr>
        <p:spPr>
          <a:xfrm>
            <a:off x="4738200" y="3268565"/>
            <a:ext cx="3682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6"/>
                </a:solidFill>
              </a:rPr>
              <a:t>Stap</a:t>
            </a:r>
            <a:r>
              <a:rPr lang="en-GB" dirty="0">
                <a:solidFill>
                  <a:schemeClr val="accent6"/>
                </a:solidFill>
              </a:rPr>
              <a:t> 1: </a:t>
            </a:r>
            <a:r>
              <a:rPr lang="en-GB" dirty="0" err="1">
                <a:solidFill>
                  <a:schemeClr val="accent6"/>
                </a:solidFill>
              </a:rPr>
              <a:t>schrijf</a:t>
            </a:r>
            <a:r>
              <a:rPr lang="en-GB" dirty="0">
                <a:solidFill>
                  <a:schemeClr val="accent6"/>
                </a:solidFill>
              </a:rPr>
              <a:t> voor </a:t>
            </a:r>
            <a:r>
              <a:rPr lang="en-GB" dirty="0" err="1">
                <a:solidFill>
                  <a:schemeClr val="accent6"/>
                </a:solidFill>
              </a:rPr>
              <a:t>jezelf</a:t>
            </a:r>
            <a:r>
              <a:rPr lang="en-GB" dirty="0">
                <a:solidFill>
                  <a:schemeClr val="accent6"/>
                </a:solidFill>
              </a:rPr>
              <a:t> op </a:t>
            </a:r>
          </a:p>
          <a:p>
            <a:endParaRPr lang="en-GB" dirty="0">
              <a:solidFill>
                <a:schemeClr val="accent6"/>
              </a:solidFill>
            </a:endParaRPr>
          </a:p>
          <a:p>
            <a:r>
              <a:rPr lang="en-GB" dirty="0" err="1">
                <a:solidFill>
                  <a:schemeClr val="accent6"/>
                </a:solidFill>
              </a:rPr>
              <a:t>Stap</a:t>
            </a:r>
            <a:r>
              <a:rPr lang="en-GB" dirty="0">
                <a:solidFill>
                  <a:schemeClr val="accent6"/>
                </a:solidFill>
              </a:rPr>
              <a:t> 2: </a:t>
            </a:r>
            <a:r>
              <a:rPr lang="en-GB" dirty="0" err="1">
                <a:solidFill>
                  <a:schemeClr val="accent6"/>
                </a:solidFill>
              </a:rPr>
              <a:t>zet</a:t>
            </a:r>
            <a:r>
              <a:rPr lang="en-GB" dirty="0">
                <a:solidFill>
                  <a:schemeClr val="accent6"/>
                </a:solidFill>
              </a:rPr>
              <a:t> je </a:t>
            </a:r>
            <a:r>
              <a:rPr lang="en-GB" dirty="0" err="1">
                <a:solidFill>
                  <a:schemeClr val="accent6"/>
                </a:solidFill>
              </a:rPr>
              <a:t>bijdrage</a:t>
            </a:r>
            <a:r>
              <a:rPr lang="en-GB" dirty="0">
                <a:solidFill>
                  <a:schemeClr val="accent6"/>
                </a:solidFill>
              </a:rPr>
              <a:t> op </a:t>
            </a:r>
            <a:r>
              <a:rPr lang="en-GB" dirty="0" err="1">
                <a:solidFill>
                  <a:schemeClr val="accent6"/>
                </a:solidFill>
              </a:rPr>
              <a:t>een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gezamenlijke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padlet</a:t>
            </a:r>
            <a:r>
              <a:rPr lang="en-GB" dirty="0">
                <a:solidFill>
                  <a:schemeClr val="accent6"/>
                </a:solidFill>
              </a:rPr>
              <a:t>, </a:t>
            </a:r>
            <a:r>
              <a:rPr lang="en-GB" dirty="0" err="1">
                <a:solidFill>
                  <a:schemeClr val="accent6"/>
                </a:solidFill>
              </a:rPr>
              <a:t>vul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elkaar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aan</a:t>
            </a:r>
            <a:r>
              <a:rPr lang="en-GB" dirty="0">
                <a:solidFill>
                  <a:schemeClr val="accent6"/>
                </a:solidFill>
              </a:rPr>
              <a:t> of </a:t>
            </a:r>
            <a:r>
              <a:rPr lang="en-GB" dirty="0" err="1">
                <a:solidFill>
                  <a:schemeClr val="accent6"/>
                </a:solidFill>
              </a:rPr>
              <a:t>bevestig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elkaar</a:t>
            </a:r>
            <a:r>
              <a:rPr lang="en-GB" dirty="0">
                <a:solidFill>
                  <a:schemeClr val="accent6"/>
                </a:solidFill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FA32B0-59D4-4982-A21B-4C961688E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955" y="4843326"/>
            <a:ext cx="1649549" cy="16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97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B5516D-F1CA-4686-A4BD-6C81F9642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19" y="228911"/>
            <a:ext cx="1646063" cy="1646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C12512-7D3E-4D01-8183-1FD8B935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980728"/>
            <a:ext cx="6318028" cy="894246"/>
          </a:xfrm>
        </p:spPr>
        <p:txBody>
          <a:bodyPr/>
          <a:lstStyle/>
          <a:p>
            <a:r>
              <a:rPr lang="en-GB" dirty="0" err="1"/>
              <a:t>Deel</a:t>
            </a:r>
            <a:r>
              <a:rPr lang="en-GB" dirty="0"/>
              <a:t> </a:t>
            </a:r>
            <a:r>
              <a:rPr lang="en-GB" dirty="0" err="1"/>
              <a:t>jullie</a:t>
            </a:r>
            <a:r>
              <a:rPr lang="en-GB" dirty="0"/>
              <a:t> </a:t>
            </a:r>
            <a:r>
              <a:rPr lang="en-GB" dirty="0" err="1"/>
              <a:t>ideeën</a:t>
            </a:r>
            <a:r>
              <a:rPr lang="en-GB" dirty="0"/>
              <a:t>, “like” </a:t>
            </a:r>
            <a:r>
              <a:rPr lang="en-GB" dirty="0" err="1"/>
              <a:t>elkaar</a:t>
            </a:r>
            <a:r>
              <a:rPr lang="en-GB" dirty="0"/>
              <a:t>, of </a:t>
            </a:r>
            <a:r>
              <a:rPr lang="en-GB" dirty="0" err="1"/>
              <a:t>reageer</a:t>
            </a:r>
            <a:r>
              <a:rPr lang="en-GB" dirty="0"/>
              <a:t>/</a:t>
            </a:r>
            <a:r>
              <a:rPr lang="en-GB" dirty="0" err="1"/>
              <a:t>breid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op </a:t>
            </a:r>
            <a:r>
              <a:rPr lang="en-GB" dirty="0" err="1"/>
              <a:t>elkaars</a:t>
            </a:r>
            <a:r>
              <a:rPr lang="en-GB" dirty="0"/>
              <a:t> </a:t>
            </a:r>
            <a:r>
              <a:rPr lang="en-GB" dirty="0" err="1"/>
              <a:t>ideeen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7FBF90-78A9-48D5-BEE6-319F04A45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1019" y="2060848"/>
            <a:ext cx="8321962" cy="41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6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B7F274-245D-4325-AAEA-E6330723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dirty="0" err="1">
                <a:solidFill>
                  <a:schemeClr val="accent6"/>
                </a:solidFill>
              </a:rPr>
              <a:t>Vervolgstappen</a:t>
            </a:r>
            <a:endParaRPr lang="en-GB" sz="3500" dirty="0">
              <a:solidFill>
                <a:schemeClr val="accent6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DD89FB-55A8-421E-92AA-7D8F275B5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4824"/>
            <a:ext cx="8285778" cy="4349750"/>
          </a:xfrm>
        </p:spPr>
        <p:txBody>
          <a:bodyPr/>
          <a:lstStyle/>
          <a:p>
            <a:r>
              <a:rPr lang="en-GB" sz="2400" b="1" dirty="0">
                <a:solidFill>
                  <a:schemeClr val="accent6"/>
                </a:solidFill>
              </a:rPr>
              <a:t>Voor </a:t>
            </a:r>
            <a:r>
              <a:rPr lang="en-GB" sz="2400" b="1" dirty="0" err="1">
                <a:solidFill>
                  <a:schemeClr val="accent6"/>
                </a:solidFill>
              </a:rPr>
              <a:t>jullie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</a:p>
          <a:p>
            <a:r>
              <a:rPr lang="en-GB" sz="2400" dirty="0">
                <a:solidFill>
                  <a:schemeClr val="accent6"/>
                </a:solidFill>
              </a:rPr>
              <a:t>Ga </a:t>
            </a:r>
            <a:r>
              <a:rPr lang="en-GB" sz="2400" dirty="0" err="1">
                <a:solidFill>
                  <a:schemeClr val="accent6"/>
                </a:solidFill>
              </a:rPr>
              <a:t>aan</a:t>
            </a:r>
            <a:r>
              <a:rPr lang="en-GB" sz="2400" dirty="0">
                <a:solidFill>
                  <a:schemeClr val="accent6"/>
                </a:solidFill>
              </a:rPr>
              <a:t> de slag op je school met de tool “</a:t>
            </a:r>
            <a:r>
              <a:rPr lang="en-GB" sz="2400" dirty="0" err="1">
                <a:solidFill>
                  <a:schemeClr val="accent6"/>
                </a:solidFill>
              </a:rPr>
              <a:t>jullie</a:t>
            </a:r>
            <a:r>
              <a:rPr lang="en-GB" sz="2400" dirty="0">
                <a:solidFill>
                  <a:schemeClr val="accent6"/>
                </a:solidFill>
              </a:rPr>
              <a:t> FE-</a:t>
            </a:r>
            <a:r>
              <a:rPr lang="en-GB" sz="2400" dirty="0" err="1">
                <a:solidFill>
                  <a:schemeClr val="accent6"/>
                </a:solidFill>
              </a:rPr>
              <a:t>leerlingcyclus</a:t>
            </a:r>
            <a:r>
              <a:rPr lang="en-GB" sz="2400" dirty="0">
                <a:solidFill>
                  <a:schemeClr val="accent6"/>
                </a:solidFill>
              </a:rPr>
              <a:t>” (op </a:t>
            </a:r>
            <a:r>
              <a:rPr lang="en-GB" sz="2400" dirty="0" err="1">
                <a:solidFill>
                  <a:schemeClr val="accent6"/>
                </a:solidFill>
              </a:rPr>
              <a:t>dit</a:t>
            </a:r>
            <a:r>
              <a:rPr lang="en-GB" sz="2400" dirty="0">
                <a:solidFill>
                  <a:schemeClr val="accent6"/>
                </a:solidFill>
              </a:rPr>
              <a:t> TEAMS </a:t>
            </a:r>
            <a:r>
              <a:rPr lang="en-GB" sz="2400" dirty="0" err="1">
                <a:solidFill>
                  <a:schemeClr val="accent6"/>
                </a:solidFill>
              </a:rPr>
              <a:t>kanaal</a:t>
            </a:r>
            <a:r>
              <a:rPr lang="en-GB" sz="2400" dirty="0">
                <a:solidFill>
                  <a:schemeClr val="accent6"/>
                </a:solidFill>
              </a:rPr>
              <a:t>)</a:t>
            </a:r>
          </a:p>
          <a:p>
            <a:endParaRPr lang="en-GB" sz="2400" dirty="0">
              <a:solidFill>
                <a:schemeClr val="accent6"/>
              </a:solidFill>
            </a:endParaRPr>
          </a:p>
          <a:p>
            <a:r>
              <a:rPr lang="en-GB" sz="2400" b="1" dirty="0">
                <a:solidFill>
                  <a:schemeClr val="accent6"/>
                </a:solidFill>
              </a:rPr>
              <a:t>Voor </a:t>
            </a:r>
            <a:r>
              <a:rPr lang="en-GB" sz="2400" b="1" dirty="0" err="1">
                <a:solidFill>
                  <a:schemeClr val="accent6"/>
                </a:solidFill>
              </a:rPr>
              <a:t>mij</a:t>
            </a:r>
            <a:endParaRPr lang="en-GB" sz="2400" b="1" dirty="0">
              <a:solidFill>
                <a:schemeClr val="accent6"/>
              </a:solidFill>
            </a:endParaRPr>
          </a:p>
          <a:p>
            <a:r>
              <a:rPr lang="en-GB" sz="2400" dirty="0" err="1">
                <a:solidFill>
                  <a:schemeClr val="accent6"/>
                </a:solidFill>
              </a:rPr>
              <a:t>Een</a:t>
            </a:r>
            <a:r>
              <a:rPr lang="en-GB" sz="2400" dirty="0">
                <a:solidFill>
                  <a:schemeClr val="accent6"/>
                </a:solidFill>
              </a:rPr>
              <a:t> FE </a:t>
            </a:r>
            <a:r>
              <a:rPr lang="en-GB" sz="2400" dirty="0" err="1">
                <a:solidFill>
                  <a:schemeClr val="accent6"/>
                </a:solidFill>
              </a:rPr>
              <a:t>leerlingcyclus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maken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vanuit</a:t>
            </a:r>
            <a:r>
              <a:rPr lang="en-GB" sz="2400" dirty="0">
                <a:solidFill>
                  <a:schemeClr val="accent6"/>
                </a:solidFill>
              </a:rPr>
              <a:t>: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GB" sz="2400" dirty="0" err="1">
                <a:solidFill>
                  <a:schemeClr val="accent6"/>
                </a:solidFill>
              </a:rPr>
              <a:t>Alle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voorbeelden</a:t>
            </a:r>
            <a:r>
              <a:rPr lang="en-GB" sz="2400" dirty="0">
                <a:solidFill>
                  <a:schemeClr val="accent6"/>
                </a:solidFill>
              </a:rPr>
              <a:t> die we </a:t>
            </a:r>
            <a:r>
              <a:rPr lang="en-GB" sz="2400" dirty="0" err="1">
                <a:solidFill>
                  <a:schemeClr val="accent6"/>
                </a:solidFill>
              </a:rPr>
              <a:t>uit</a:t>
            </a:r>
            <a:r>
              <a:rPr lang="en-GB" sz="2400" dirty="0">
                <a:solidFill>
                  <a:schemeClr val="accent6"/>
                </a:solidFill>
              </a:rPr>
              <a:t> de </a:t>
            </a:r>
            <a:r>
              <a:rPr lang="en-GB" sz="2400" dirty="0" err="1">
                <a:solidFill>
                  <a:schemeClr val="accent6"/>
                </a:solidFill>
              </a:rPr>
              <a:t>praktijk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ophalen</a:t>
            </a:r>
            <a:r>
              <a:rPr lang="en-GB" sz="2400" dirty="0">
                <a:solidFill>
                  <a:schemeClr val="accent6"/>
                </a:solidFill>
              </a:rPr>
              <a:t> (</a:t>
            </a:r>
            <a:r>
              <a:rPr lang="en-GB" sz="2400" dirty="0" err="1">
                <a:solidFill>
                  <a:schemeClr val="accent6"/>
                </a:solidFill>
              </a:rPr>
              <a:t>zoals</a:t>
            </a:r>
            <a:r>
              <a:rPr lang="en-GB" sz="2400" dirty="0">
                <a:solidFill>
                  <a:schemeClr val="accent6"/>
                </a:solidFill>
              </a:rPr>
              <a:t> nu </a:t>
            </a:r>
            <a:r>
              <a:rPr lang="en-GB" sz="2400" dirty="0" err="1">
                <a:solidFill>
                  <a:schemeClr val="accent6"/>
                </a:solidFill>
              </a:rPr>
              <a:t>bij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jullie</a:t>
            </a:r>
            <a:r>
              <a:rPr lang="en-GB" sz="2400" dirty="0">
                <a:solidFill>
                  <a:schemeClr val="accent6"/>
                </a:solidFill>
              </a:rPr>
              <a:t>!)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GB" sz="2400" dirty="0" err="1">
                <a:solidFill>
                  <a:schemeClr val="accent6"/>
                </a:solidFill>
              </a:rPr>
              <a:t>Literatuur</a:t>
            </a:r>
            <a:r>
              <a:rPr lang="en-GB" sz="2400" dirty="0">
                <a:solidFill>
                  <a:schemeClr val="accent6"/>
                </a:solidFill>
              </a:rPr>
              <a:t> Learning-oriented assessment cycle </a:t>
            </a:r>
            <a:r>
              <a:rPr lang="en-GB" sz="1600" dirty="0">
                <a:solidFill>
                  <a:schemeClr val="accent6"/>
                </a:solidFill>
              </a:rPr>
              <a:t>(</a:t>
            </a:r>
            <a:r>
              <a:rPr lang="en-GB" sz="1600" dirty="0" err="1">
                <a:solidFill>
                  <a:schemeClr val="accent6"/>
                </a:solidFill>
              </a:rPr>
              <a:t>Winstone</a:t>
            </a:r>
            <a:r>
              <a:rPr lang="en-GB" sz="1600" dirty="0">
                <a:solidFill>
                  <a:schemeClr val="accent6"/>
                </a:solidFill>
              </a:rPr>
              <a:t> &amp; Carless, 2019)</a:t>
            </a:r>
            <a:endParaRPr lang="en-GB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94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BA49487-3FDB-4FB7-9D50-2B4F9454D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421890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EE95F-3A0D-40E8-B7F7-28511140D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40602"/>
            <a:ext cx="2475497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n-US" sz="2400" b="1" dirty="0" err="1">
                <a:solidFill>
                  <a:schemeClr val="accent6"/>
                </a:solidFill>
              </a:rPr>
              <a:t>Vervolg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stappen</a:t>
            </a:r>
            <a:r>
              <a:rPr lang="en-US" sz="2400" b="1" dirty="0">
                <a:solidFill>
                  <a:schemeClr val="accent6"/>
                </a:solidFill>
              </a:rPr>
              <a:t> + </a:t>
            </a:r>
            <a:r>
              <a:rPr lang="en-US" sz="2400" b="1" dirty="0" err="1">
                <a:solidFill>
                  <a:schemeClr val="accent6"/>
                </a:solidFill>
              </a:rPr>
              <a:t>meer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weten</a:t>
            </a:r>
            <a:r>
              <a:rPr lang="en-US" sz="2400" b="1" dirty="0">
                <a:solidFill>
                  <a:schemeClr val="accent6"/>
                </a:solidFill>
              </a:rPr>
              <a:t>?</a:t>
            </a:r>
            <a:br>
              <a:rPr lang="en-US" sz="2400" b="1" dirty="0">
                <a:solidFill>
                  <a:schemeClr val="accent6"/>
                </a:solidFill>
              </a:rPr>
            </a:b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4368A-8B25-4601-B068-84B9B0CAE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2" y="365760"/>
            <a:ext cx="2547954" cy="363993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C28182-C75C-4CBE-8729-96420D325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9436" y="1187370"/>
            <a:ext cx="2688336" cy="199608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057BA5E-CEB9-414E-9D2C-30D591B71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3061" y="1190731"/>
            <a:ext cx="2688336" cy="198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491151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26194" y="525670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8135-9DE3-4DDC-8CD5-B2E8FA89D7A1}"/>
              </a:ext>
            </a:extLst>
          </p:cNvPr>
          <p:cNvSpPr txBox="1"/>
          <p:nvPr/>
        </p:nvSpPr>
        <p:spPr>
          <a:xfrm>
            <a:off x="3434118" y="4440602"/>
            <a:ext cx="5145138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latin typeface="+mn-lt"/>
                <a:ea typeface="+mn-ea"/>
              </a:rPr>
              <a:t> </a:t>
            </a:r>
            <a:br>
              <a:rPr lang="en-US" sz="1600" dirty="0"/>
            </a:br>
            <a:r>
              <a:rPr lang="en-US" sz="1600" dirty="0" err="1">
                <a:solidFill>
                  <a:schemeClr val="accent6"/>
                </a:solidFill>
              </a:rPr>
              <a:t>Boek</a:t>
            </a:r>
            <a:r>
              <a:rPr lang="en-US" sz="1600" dirty="0">
                <a:solidFill>
                  <a:schemeClr val="accent6"/>
                </a:solidFill>
              </a:rPr>
              <a:t>: </a:t>
            </a:r>
            <a:r>
              <a:rPr lang="en-US" sz="1600" dirty="0" err="1">
                <a:solidFill>
                  <a:schemeClr val="accent6"/>
                </a:solidFill>
              </a:rPr>
              <a:t>Winstone</a:t>
            </a:r>
            <a:r>
              <a:rPr lang="en-US" sz="1600" dirty="0">
                <a:solidFill>
                  <a:schemeClr val="accent6"/>
                </a:solidFill>
              </a:rPr>
              <a:t> &amp; Carless, 2019</a:t>
            </a: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chemeClr val="accent6"/>
              </a:solidFill>
              <a:latin typeface="+mn-lt"/>
              <a:ea typeface="+mn-ea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>
                <a:solidFill>
                  <a:schemeClr val="accent6"/>
                </a:solidFill>
                <a:latin typeface="+mn-lt"/>
                <a:ea typeface="+mn-ea"/>
              </a:rPr>
              <a:t>Zie</a:t>
            </a:r>
            <a:r>
              <a:rPr lang="en-US" sz="1600" dirty="0">
                <a:solidFill>
                  <a:schemeClr val="accent6"/>
                </a:solidFill>
                <a:latin typeface="+mn-lt"/>
                <a:ea typeface="+mn-ea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+mn-lt"/>
                <a:ea typeface="+mn-ea"/>
              </a:rPr>
              <a:t>filmpje</a:t>
            </a:r>
            <a:r>
              <a:rPr lang="en-US" sz="1600" dirty="0">
                <a:solidFill>
                  <a:schemeClr val="accent6"/>
                </a:solidFill>
                <a:latin typeface="+mn-lt"/>
                <a:ea typeface="+mn-ea"/>
              </a:rPr>
              <a:t> Naomi </a:t>
            </a:r>
            <a:r>
              <a:rPr lang="en-US" sz="1600" dirty="0" err="1">
                <a:solidFill>
                  <a:schemeClr val="accent6"/>
                </a:solidFill>
                <a:latin typeface="+mn-lt"/>
                <a:ea typeface="+mn-ea"/>
              </a:rPr>
              <a:t>Winstone</a:t>
            </a:r>
            <a:r>
              <a:rPr lang="en-US" sz="1600" dirty="0">
                <a:solidFill>
                  <a:schemeClr val="accent6"/>
                </a:solidFill>
                <a:latin typeface="+mn-lt"/>
                <a:ea typeface="+mn-ea"/>
              </a:rPr>
              <a:t> </a:t>
            </a: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+mn-lt"/>
                <a:ea typeface="+mn-ea"/>
              </a:rPr>
              <a:t>https://www.youtube.com/watch?v=nGyAeGifDwU&amp;t=13s </a:t>
            </a:r>
          </a:p>
        </p:txBody>
      </p:sp>
    </p:spTree>
    <p:extLst>
      <p:ext uri="{BB962C8B-B14F-4D97-AF65-F5344CB8AC3E}">
        <p14:creationId xmlns:p14="http://schemas.microsoft.com/office/powerpoint/2010/main" val="2795132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5D756-A288-4D01-BB9F-628B0DAE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err="1">
                <a:solidFill>
                  <a:schemeClr val="accent2"/>
                </a:solidFill>
              </a:rPr>
              <a:t>Leerling</a:t>
            </a:r>
            <a:r>
              <a:rPr lang="en-GB" sz="2000" dirty="0">
                <a:solidFill>
                  <a:schemeClr val="accent2"/>
                </a:solidFill>
              </a:rPr>
              <a:t> en docent </a:t>
            </a:r>
            <a:br>
              <a:rPr lang="en-GB" sz="2000" dirty="0">
                <a:solidFill>
                  <a:schemeClr val="accent2"/>
                </a:solidFill>
              </a:rPr>
            </a:br>
            <a:r>
              <a:rPr lang="en-GB" sz="2000" dirty="0">
                <a:solidFill>
                  <a:schemeClr val="accent2"/>
                </a:solidFill>
              </a:rPr>
              <a:t>FE </a:t>
            </a:r>
            <a:r>
              <a:rPr lang="en-GB" sz="2000" dirty="0" err="1">
                <a:solidFill>
                  <a:schemeClr val="accent2"/>
                </a:solidFill>
              </a:rPr>
              <a:t>gedrag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 err="1">
                <a:solidFill>
                  <a:schemeClr val="accent2"/>
                </a:solidFill>
              </a:rPr>
              <a:t>gekoppeld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A53B12B7-2E8D-4668-ACB2-8CED1A146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19" y="2371725"/>
            <a:ext cx="3914775" cy="3257550"/>
          </a:xfr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A47AE5A-2F51-4061-8778-2F21DB4C1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086979"/>
              </p:ext>
            </p:extLst>
          </p:nvPr>
        </p:nvGraphicFramePr>
        <p:xfrm>
          <a:off x="-325339" y="548680"/>
          <a:ext cx="9793089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6D698E71-05DA-4A6A-B7E5-2AD1F95CF5BB}"/>
              </a:ext>
            </a:extLst>
          </p:cNvPr>
          <p:cNvSpPr/>
          <p:nvPr/>
        </p:nvSpPr>
        <p:spPr bwMode="auto">
          <a:xfrm>
            <a:off x="4463193" y="1799406"/>
            <a:ext cx="216024" cy="432048"/>
          </a:xfrm>
          <a:prstGeom prst="up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50B7ED43-CAE2-4182-B693-F53A4ABE09E1}"/>
              </a:ext>
            </a:extLst>
          </p:cNvPr>
          <p:cNvSpPr/>
          <p:nvPr/>
        </p:nvSpPr>
        <p:spPr bwMode="auto">
          <a:xfrm rot="7085427">
            <a:off x="6253981" y="4509120"/>
            <a:ext cx="216024" cy="432048"/>
          </a:xfrm>
          <a:prstGeom prst="up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Arrow: Up-Down 13">
            <a:extLst>
              <a:ext uri="{FF2B5EF4-FFF2-40B4-BE49-F238E27FC236}">
                <a16:creationId xmlns:a16="http://schemas.microsoft.com/office/drawing/2014/main" id="{46E00BCC-7F49-4913-BD80-FB7916437F5D}"/>
              </a:ext>
            </a:extLst>
          </p:cNvPr>
          <p:cNvSpPr/>
          <p:nvPr/>
        </p:nvSpPr>
        <p:spPr bwMode="auto">
          <a:xfrm rot="4121570">
            <a:off x="2505807" y="4509121"/>
            <a:ext cx="216024" cy="432048"/>
          </a:xfrm>
          <a:prstGeom prst="up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5897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BD204-74A8-4BDC-82B6-B956904A4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866477"/>
          </a:xfrm>
        </p:spPr>
        <p:txBody>
          <a:bodyPr/>
          <a:lstStyle/>
          <a:p>
            <a:r>
              <a:rPr lang="en-GB" sz="3200" dirty="0" err="1">
                <a:solidFill>
                  <a:schemeClr val="accent2"/>
                </a:solidFill>
              </a:rPr>
              <a:t>Hebben</a:t>
            </a:r>
            <a:r>
              <a:rPr lang="en-GB" sz="3200" dirty="0">
                <a:solidFill>
                  <a:schemeClr val="accent2"/>
                </a:solidFill>
              </a:rPr>
              <a:t> we </a:t>
            </a:r>
            <a:r>
              <a:rPr lang="en-GB" sz="3200" dirty="0" err="1">
                <a:solidFill>
                  <a:schemeClr val="accent2"/>
                </a:solidFill>
              </a:rPr>
              <a:t>onze</a:t>
            </a:r>
            <a:r>
              <a:rPr lang="en-GB" sz="3200" dirty="0">
                <a:solidFill>
                  <a:schemeClr val="accent2"/>
                </a:solidFill>
              </a:rPr>
              <a:t> </a:t>
            </a:r>
            <a:r>
              <a:rPr lang="en-GB" sz="3200" dirty="0" err="1">
                <a:solidFill>
                  <a:schemeClr val="accent2"/>
                </a:solidFill>
              </a:rPr>
              <a:t>doelen</a:t>
            </a:r>
            <a:r>
              <a:rPr lang="en-GB" sz="3200" dirty="0">
                <a:solidFill>
                  <a:schemeClr val="accent2"/>
                </a:solidFill>
              </a:rPr>
              <a:t> </a:t>
            </a:r>
            <a:r>
              <a:rPr lang="en-GB" sz="3200" dirty="0" err="1">
                <a:solidFill>
                  <a:schemeClr val="accent2"/>
                </a:solidFill>
              </a:rPr>
              <a:t>bereikt</a:t>
            </a:r>
            <a:r>
              <a:rPr lang="en-GB" sz="3200" dirty="0">
                <a:solidFill>
                  <a:schemeClr val="accent2"/>
                </a:solidFill>
              </a:rPr>
              <a:t>? </a:t>
            </a:r>
            <a:br>
              <a:rPr lang="en-GB" sz="3200" dirty="0">
                <a:solidFill>
                  <a:schemeClr val="accent2"/>
                </a:solidFill>
              </a:rPr>
            </a:br>
            <a:br>
              <a:rPr lang="en-GB" sz="3200" dirty="0">
                <a:solidFill>
                  <a:schemeClr val="accent2"/>
                </a:solidFill>
              </a:rPr>
            </a:br>
            <a:r>
              <a:rPr lang="en-GB" sz="3200" dirty="0">
                <a:solidFill>
                  <a:schemeClr val="accent2"/>
                </a:solidFill>
              </a:rPr>
              <a:t>https://www.exitticket.nl/ticket/5hxwy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46356F5-3BD1-47B5-965F-7E104EFB8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5339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42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82788-1808-49B7-8379-9240592EE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2"/>
                </a:solidFill>
              </a:rPr>
              <a:t>Literatuurreferenties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2B96F-4557-4B10-8AD0-E6E656F6D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accent6"/>
                </a:solidFill>
              </a:rPr>
              <a:t>Black, P., &amp; </a:t>
            </a:r>
            <a:r>
              <a:rPr lang="en-US" sz="1600" dirty="0" err="1">
                <a:solidFill>
                  <a:schemeClr val="accent6"/>
                </a:solidFill>
              </a:rPr>
              <a:t>Wiliam</a:t>
            </a:r>
            <a:r>
              <a:rPr lang="en-US" sz="1600" dirty="0">
                <a:solidFill>
                  <a:schemeClr val="accent6"/>
                </a:solidFill>
              </a:rPr>
              <a:t>, D. (2009). Developing the theory of formative assessment. Educational Assessment, Evaluation and Accountability, 21(1), 5-31. doi:10.1007/s11092-008-9068-5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Carless, D., &amp; </a:t>
            </a:r>
            <a:r>
              <a:rPr lang="en-US" sz="1600" dirty="0" err="1">
                <a:solidFill>
                  <a:schemeClr val="accent6"/>
                </a:solidFill>
              </a:rPr>
              <a:t>Winstone</a:t>
            </a:r>
            <a:r>
              <a:rPr lang="en-US" sz="1600" dirty="0">
                <a:solidFill>
                  <a:schemeClr val="accent6"/>
                </a:solidFill>
              </a:rPr>
              <a:t>, N. (2020). Teacher feedback literacy and its interplay with student feedback literacy. </a:t>
            </a:r>
            <a:r>
              <a:rPr lang="en-US" sz="1600" i="1" dirty="0">
                <a:solidFill>
                  <a:schemeClr val="accent6"/>
                </a:solidFill>
              </a:rPr>
              <a:t>Teaching in Higher Education</a:t>
            </a:r>
            <a:r>
              <a:rPr lang="en-US" sz="1600" dirty="0">
                <a:solidFill>
                  <a:schemeClr val="accent6"/>
                </a:solidFill>
              </a:rPr>
              <a:t>, 1-14. doi:10.1080/13562517.2020.1782372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Gulikers, J. &amp; Baartman, L. (2020). </a:t>
            </a:r>
            <a:r>
              <a:rPr lang="en-US" sz="1600" dirty="0" err="1">
                <a:solidFill>
                  <a:schemeClr val="accent6"/>
                </a:solidFill>
              </a:rPr>
              <a:t>Doelgericht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err="1">
                <a:solidFill>
                  <a:schemeClr val="accent6"/>
                </a:solidFill>
              </a:rPr>
              <a:t>professionaliseren</a:t>
            </a:r>
            <a:r>
              <a:rPr lang="en-US" sz="1600" dirty="0">
                <a:solidFill>
                  <a:schemeClr val="accent6"/>
                </a:solidFill>
              </a:rPr>
              <a:t>: </a:t>
            </a:r>
            <a:r>
              <a:rPr lang="en-US" sz="1600" dirty="0" err="1">
                <a:solidFill>
                  <a:schemeClr val="accent6"/>
                </a:solidFill>
              </a:rPr>
              <a:t>formatief</a:t>
            </a:r>
            <a:r>
              <a:rPr lang="en-US" sz="1600" dirty="0">
                <a:solidFill>
                  <a:schemeClr val="accent6"/>
                </a:solidFill>
              </a:rPr>
              <a:t> Toetsen met effect. Wat DOET de docent in de </a:t>
            </a:r>
            <a:r>
              <a:rPr lang="en-US" sz="1600" dirty="0" err="1">
                <a:solidFill>
                  <a:schemeClr val="accent6"/>
                </a:solidFill>
              </a:rPr>
              <a:t>klas</a:t>
            </a:r>
            <a:r>
              <a:rPr lang="en-US" sz="1600" dirty="0">
                <a:solidFill>
                  <a:schemeClr val="accent6"/>
                </a:solidFill>
              </a:rPr>
              <a:t>? NRO-PPO review </a:t>
            </a:r>
            <a:r>
              <a:rPr lang="en-US" sz="1600" dirty="0" err="1">
                <a:solidFill>
                  <a:schemeClr val="accent6"/>
                </a:solidFill>
              </a:rPr>
              <a:t>studie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err="1">
                <a:solidFill>
                  <a:schemeClr val="accent6"/>
                </a:solidFill>
              </a:rPr>
              <a:t>dossiernummer</a:t>
            </a:r>
            <a:r>
              <a:rPr lang="en-US" sz="1600" dirty="0">
                <a:solidFill>
                  <a:schemeClr val="accent6"/>
                </a:solidFill>
              </a:rPr>
              <a:t> 405-15-722. </a:t>
            </a:r>
            <a:r>
              <a:rPr lang="nl-NL" sz="1600" dirty="0">
                <a:solidFill>
                  <a:schemeClr val="accent2"/>
                </a:solidFill>
              </a:rPr>
              <a:t>https://edepot.wur.nl/440065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dirty="0">
                <a:solidFill>
                  <a:schemeClr val="accent6"/>
                </a:solidFill>
              </a:rPr>
              <a:t>Gulikers &amp; Veugen (2020). De </a:t>
            </a:r>
            <a:r>
              <a:rPr lang="en-US" sz="1600" dirty="0" err="1">
                <a:solidFill>
                  <a:schemeClr val="accent6"/>
                </a:solidFill>
              </a:rPr>
              <a:t>leerlingcyclus</a:t>
            </a:r>
            <a:r>
              <a:rPr lang="en-US" sz="1600" dirty="0">
                <a:solidFill>
                  <a:schemeClr val="accent6"/>
                </a:solidFill>
              </a:rPr>
              <a:t>. Blog op vernieuwenderwijs.nl https://www.vernieuwenderwijs.nl/formatief-evalueren-de-leerlingencyclus/ </a:t>
            </a:r>
          </a:p>
          <a:p>
            <a:r>
              <a:rPr lang="en-GB" sz="1600" dirty="0" err="1">
                <a:solidFill>
                  <a:schemeClr val="accent6"/>
                </a:solidFill>
              </a:rPr>
              <a:t>Trimbos</a:t>
            </a:r>
            <a:r>
              <a:rPr lang="en-GB" sz="1600" dirty="0">
                <a:solidFill>
                  <a:schemeClr val="accent6"/>
                </a:solidFill>
              </a:rPr>
              <a:t>, B. (2020). Feedback is </a:t>
            </a:r>
            <a:r>
              <a:rPr lang="en-GB" sz="1600" dirty="0" err="1">
                <a:solidFill>
                  <a:schemeClr val="accent6"/>
                </a:solidFill>
              </a:rPr>
              <a:t>meer</a:t>
            </a:r>
            <a:r>
              <a:rPr lang="en-GB" sz="1600" dirty="0">
                <a:solidFill>
                  <a:schemeClr val="accent6"/>
                </a:solidFill>
              </a:rPr>
              <a:t> dan het </a:t>
            </a:r>
            <a:r>
              <a:rPr lang="en-GB" sz="1600" dirty="0" err="1">
                <a:solidFill>
                  <a:schemeClr val="accent6"/>
                </a:solidFill>
              </a:rPr>
              <a:t>overbrengen</a:t>
            </a:r>
            <a:r>
              <a:rPr lang="en-GB" sz="1600" dirty="0">
                <a:solidFill>
                  <a:schemeClr val="accent6"/>
                </a:solidFill>
              </a:rPr>
              <a:t> van </a:t>
            </a:r>
            <a:r>
              <a:rPr lang="en-GB" sz="1600" dirty="0" err="1">
                <a:solidFill>
                  <a:schemeClr val="accent6"/>
                </a:solidFill>
              </a:rPr>
              <a:t>informatie</a:t>
            </a:r>
            <a:r>
              <a:rPr lang="en-GB" sz="1600" dirty="0">
                <a:solidFill>
                  <a:schemeClr val="accent6"/>
                </a:solidFill>
              </a:rPr>
              <a:t>. https://www.van12tot18.nl/feedback-is-meer-dan-het-overbrengen-van-informatie </a:t>
            </a:r>
          </a:p>
          <a:p>
            <a:r>
              <a:rPr lang="en-GB" sz="1600" dirty="0" err="1">
                <a:solidFill>
                  <a:schemeClr val="accent6"/>
                </a:solidFill>
              </a:rPr>
              <a:t>Winstone</a:t>
            </a:r>
            <a:r>
              <a:rPr lang="en-GB" sz="1600" dirty="0">
                <a:solidFill>
                  <a:schemeClr val="accent6"/>
                </a:solidFill>
              </a:rPr>
              <a:t>, N &amp; Carless, D (2019). Designing effective feedback processes in higher education: A learning-focused approach. Routledge. </a:t>
            </a: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1600" dirty="0" err="1">
                <a:solidFill>
                  <a:schemeClr val="accent6"/>
                </a:solidFill>
              </a:rPr>
              <a:t>Winstone</a:t>
            </a:r>
            <a:r>
              <a:rPr lang="en-GB" sz="1600" dirty="0">
                <a:solidFill>
                  <a:schemeClr val="accent6"/>
                </a:solidFill>
              </a:rPr>
              <a:t>, N.(2020, sept). </a:t>
            </a:r>
            <a:r>
              <a:rPr lang="en-US" sz="1600" dirty="0">
                <a:solidFill>
                  <a:schemeClr val="accent6"/>
                </a:solidFill>
              </a:rPr>
              <a:t>Assessment and feedback principles. Video. </a:t>
            </a:r>
            <a:r>
              <a:rPr lang="en-US" sz="1600" dirty="0">
                <a:solidFill>
                  <a:schemeClr val="accent2"/>
                </a:solidFill>
              </a:rPr>
              <a:t>https://www.youtube.com/watch?v=nGyAeGifDwU&amp;t=13s </a:t>
            </a:r>
          </a:p>
          <a:p>
            <a:r>
              <a:rPr lang="en-GB" sz="1600" b="1" dirty="0">
                <a:solidFill>
                  <a:schemeClr val="accent6"/>
                </a:solidFill>
              </a:rPr>
              <a:t>Toolkit </a:t>
            </a:r>
            <a:r>
              <a:rPr lang="en-GB" sz="1600" b="1" dirty="0" err="1">
                <a:solidFill>
                  <a:schemeClr val="accent6"/>
                </a:solidFill>
              </a:rPr>
              <a:t>formatief</a:t>
            </a:r>
            <a:r>
              <a:rPr lang="en-GB" sz="1600" b="1" dirty="0">
                <a:solidFill>
                  <a:schemeClr val="accent6"/>
                </a:solidFill>
              </a:rPr>
              <a:t> </a:t>
            </a:r>
            <a:r>
              <a:rPr lang="en-GB" sz="1600" b="1" dirty="0" err="1">
                <a:solidFill>
                  <a:schemeClr val="accent6"/>
                </a:solidFill>
              </a:rPr>
              <a:t>evalueren</a:t>
            </a:r>
            <a:r>
              <a:rPr lang="en-GB" sz="1600" b="1" dirty="0">
                <a:solidFill>
                  <a:schemeClr val="accent6"/>
                </a:solidFill>
              </a:rPr>
              <a:t> (PO-VO-</a:t>
            </a:r>
            <a:r>
              <a:rPr lang="en-GB" sz="1600" b="1" dirty="0" err="1">
                <a:solidFill>
                  <a:schemeClr val="accent6"/>
                </a:solidFill>
              </a:rPr>
              <a:t>Lerarenopleiding</a:t>
            </a:r>
            <a:r>
              <a:rPr lang="en-GB" sz="1600" b="1" dirty="0">
                <a:solidFill>
                  <a:schemeClr val="accent6"/>
                </a:solidFill>
              </a:rPr>
              <a:t>: formatiefevalueren.slo.nl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993736F-0D4B-4B09-B33F-E101C0A1B439}"/>
              </a:ext>
            </a:extLst>
          </p:cNvPr>
          <p:cNvSpPr/>
          <p:nvPr/>
        </p:nvSpPr>
        <p:spPr bwMode="auto">
          <a:xfrm>
            <a:off x="3419872" y="424643"/>
            <a:ext cx="3744416" cy="1204937"/>
          </a:xfrm>
          <a:prstGeom prst="wedgeRoundRectCallout">
            <a:avLst>
              <a:gd name="adj1" fmla="val -98484"/>
              <a:gd name="adj2" fmla="val -75499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dirty="0" err="1">
                <a:solidFill>
                  <a:schemeClr val="accent2"/>
                </a:solidFill>
              </a:rPr>
              <a:t>Hopelijk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geinspireerd</a:t>
            </a:r>
            <a:r>
              <a:rPr lang="en-GB" dirty="0">
                <a:solidFill>
                  <a:schemeClr val="accent2"/>
                </a:solidFill>
              </a:rPr>
              <a:t>...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1800" b="0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Bedankt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 (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Judith.Gulikers@wur.n</a:t>
            </a:r>
            <a:r>
              <a:rPr lang="en-GB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en-GB" dirty="0">
                <a:solidFill>
                  <a:schemeClr val="accent2"/>
                </a:solidFill>
              </a:rPr>
              <a:t>)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678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EE95F-3A0D-40E8-B7F7-28511140D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nl-NL" altLang="nl-NL" sz="3400" dirty="0">
                <a:solidFill>
                  <a:schemeClr val="accent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Wat hebben we bereikt om 16.45?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E745A-C298-45D4-8B0E-F9CDC3863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56793"/>
            <a:ext cx="8406259" cy="4618582"/>
          </a:xfrm>
        </p:spPr>
        <p:txBody>
          <a:bodyPr/>
          <a:lstStyle/>
          <a:p>
            <a:pPr algn="ctr"/>
            <a:endParaRPr lang="en-GB" dirty="0">
              <a:solidFill>
                <a:schemeClr val="accent6"/>
              </a:solidFill>
            </a:endParaRPr>
          </a:p>
          <a:p>
            <a:pPr algn="ctr"/>
            <a:r>
              <a:rPr lang="en-GB" sz="2400" dirty="0">
                <a:solidFill>
                  <a:schemeClr val="accent6"/>
                </a:solidFill>
              </a:rPr>
              <a:t>Je </a:t>
            </a:r>
            <a:r>
              <a:rPr lang="en-GB" sz="2400" dirty="0" err="1">
                <a:solidFill>
                  <a:schemeClr val="accent6"/>
                </a:solidFill>
              </a:rPr>
              <a:t>hebt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kennis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gemaakt</a:t>
            </a:r>
            <a:r>
              <a:rPr lang="en-GB" sz="2400" dirty="0">
                <a:solidFill>
                  <a:schemeClr val="accent6"/>
                </a:solidFill>
              </a:rPr>
              <a:t> met de FE-</a:t>
            </a:r>
            <a:r>
              <a:rPr lang="en-GB" sz="2400" dirty="0" err="1">
                <a:solidFill>
                  <a:schemeClr val="accent6"/>
                </a:solidFill>
              </a:rPr>
              <a:t>cyclus</a:t>
            </a:r>
            <a:r>
              <a:rPr lang="en-GB" sz="2400" dirty="0">
                <a:solidFill>
                  <a:schemeClr val="accent6"/>
                </a:solidFill>
              </a:rPr>
              <a:t> (</a:t>
            </a:r>
            <a:r>
              <a:rPr lang="en-GB" sz="1600" dirty="0">
                <a:solidFill>
                  <a:schemeClr val="accent6"/>
                </a:solidFill>
              </a:rPr>
              <a:t>Gulikers &amp; Baartman, 2017) </a:t>
            </a:r>
            <a:r>
              <a:rPr lang="en-GB" sz="2400" dirty="0">
                <a:solidFill>
                  <a:schemeClr val="accent6"/>
                </a:solidFill>
              </a:rPr>
              <a:t>en het learning-oriented assessment cycle </a:t>
            </a:r>
            <a:r>
              <a:rPr lang="en-GB" sz="1600" dirty="0">
                <a:solidFill>
                  <a:schemeClr val="accent6"/>
                </a:solidFill>
              </a:rPr>
              <a:t>(</a:t>
            </a:r>
            <a:r>
              <a:rPr lang="en-GB" sz="1600" dirty="0" err="1">
                <a:solidFill>
                  <a:schemeClr val="accent6"/>
                </a:solidFill>
              </a:rPr>
              <a:t>Winstone</a:t>
            </a:r>
            <a:r>
              <a:rPr lang="en-GB" sz="1600" dirty="0">
                <a:solidFill>
                  <a:schemeClr val="accent6"/>
                </a:solidFill>
              </a:rPr>
              <a:t> &amp; Carless, 2020)</a:t>
            </a:r>
          </a:p>
          <a:p>
            <a:pPr algn="ctr"/>
            <a:endParaRPr lang="en-GB" sz="2400" dirty="0">
              <a:solidFill>
                <a:schemeClr val="accent6"/>
              </a:solidFill>
            </a:endParaRPr>
          </a:p>
          <a:p>
            <a:pPr algn="ctr"/>
            <a:r>
              <a:rPr lang="en-GB" sz="2400" dirty="0">
                <a:solidFill>
                  <a:schemeClr val="accent6"/>
                </a:solidFill>
              </a:rPr>
              <a:t>Je </a:t>
            </a:r>
            <a:r>
              <a:rPr lang="en-GB" sz="2400" dirty="0" err="1">
                <a:solidFill>
                  <a:schemeClr val="accent6"/>
                </a:solidFill>
              </a:rPr>
              <a:t>hebt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scherper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gekregen</a:t>
            </a:r>
            <a:r>
              <a:rPr lang="en-GB" sz="2400" dirty="0">
                <a:solidFill>
                  <a:schemeClr val="accent6"/>
                </a:solidFill>
              </a:rPr>
              <a:t> wat de docent en de </a:t>
            </a:r>
            <a:r>
              <a:rPr lang="en-GB" sz="2400" dirty="0" err="1">
                <a:solidFill>
                  <a:schemeClr val="accent6"/>
                </a:solidFill>
              </a:rPr>
              <a:t>leerling</a:t>
            </a:r>
            <a:r>
              <a:rPr lang="en-GB" sz="2400" dirty="0">
                <a:solidFill>
                  <a:schemeClr val="accent6"/>
                </a:solidFill>
              </a:rPr>
              <a:t> DOEN in </a:t>
            </a:r>
            <a:r>
              <a:rPr lang="en-GB" sz="2400" dirty="0" err="1">
                <a:solidFill>
                  <a:schemeClr val="accent6"/>
                </a:solidFill>
              </a:rPr>
              <a:t>formatief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evalueren</a:t>
            </a:r>
            <a:r>
              <a:rPr lang="en-GB" sz="2400" dirty="0">
                <a:solidFill>
                  <a:schemeClr val="accent6"/>
                </a:solidFill>
              </a:rPr>
              <a:t> en hoe </a:t>
            </a:r>
            <a:r>
              <a:rPr lang="en-GB" sz="2400" dirty="0" err="1">
                <a:solidFill>
                  <a:schemeClr val="accent6"/>
                </a:solidFill>
              </a:rPr>
              <a:t>deze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gedragingen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samenhangen</a:t>
            </a:r>
            <a:endParaRPr lang="en-GB" sz="2400" dirty="0">
              <a:solidFill>
                <a:schemeClr val="accent6"/>
              </a:solidFill>
            </a:endParaRPr>
          </a:p>
          <a:p>
            <a:pPr algn="ctr"/>
            <a:endParaRPr lang="en-GB" sz="2400" dirty="0">
              <a:solidFill>
                <a:schemeClr val="accent6"/>
              </a:solidFill>
            </a:endParaRPr>
          </a:p>
          <a:p>
            <a:pPr algn="ctr"/>
            <a:r>
              <a:rPr lang="en-GB" sz="2400" dirty="0">
                <a:solidFill>
                  <a:schemeClr val="accent6"/>
                </a:solidFill>
              </a:rPr>
              <a:t>Je </a:t>
            </a:r>
            <a:r>
              <a:rPr lang="en-GB" sz="2400" dirty="0" err="1">
                <a:solidFill>
                  <a:schemeClr val="accent6"/>
                </a:solidFill>
              </a:rPr>
              <a:t>hebt</a:t>
            </a:r>
            <a:r>
              <a:rPr lang="en-GB" sz="2400" dirty="0">
                <a:solidFill>
                  <a:schemeClr val="accent6"/>
                </a:solidFill>
              </a:rPr>
              <a:t> concrete </a:t>
            </a:r>
            <a:r>
              <a:rPr lang="en-GB" sz="2400" dirty="0" err="1">
                <a:solidFill>
                  <a:schemeClr val="accent6"/>
                </a:solidFill>
              </a:rPr>
              <a:t>ideeen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geformuleerd</a:t>
            </a:r>
            <a:r>
              <a:rPr lang="en-GB" sz="2400" dirty="0">
                <a:solidFill>
                  <a:schemeClr val="accent6"/>
                </a:solidFill>
              </a:rPr>
              <a:t> voor </a:t>
            </a:r>
            <a:r>
              <a:rPr lang="en-GB" sz="2400" dirty="0" err="1">
                <a:solidFill>
                  <a:schemeClr val="accent6"/>
                </a:solidFill>
              </a:rPr>
              <a:t>leerlingegedrag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dat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jullie</a:t>
            </a:r>
            <a:r>
              <a:rPr lang="en-GB" sz="2400" dirty="0">
                <a:solidFill>
                  <a:schemeClr val="accent6"/>
                </a:solidFill>
              </a:rPr>
              <a:t> op school </a:t>
            </a:r>
            <a:r>
              <a:rPr lang="en-GB" sz="2400" dirty="0" err="1">
                <a:solidFill>
                  <a:schemeClr val="accent6"/>
                </a:solidFill>
              </a:rPr>
              <a:t>willen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zien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bij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formatief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evalueren</a:t>
            </a:r>
            <a:endParaRPr lang="en-GB" sz="2400" dirty="0">
              <a:solidFill>
                <a:schemeClr val="accent6"/>
              </a:solidFill>
            </a:endParaRPr>
          </a:p>
          <a:p>
            <a:pPr algn="ctr"/>
            <a:endParaRPr lang="en-GB" sz="2400" dirty="0">
              <a:solidFill>
                <a:schemeClr val="accent6"/>
              </a:solidFill>
            </a:endParaRPr>
          </a:p>
          <a:p>
            <a:pPr algn="ctr"/>
            <a:r>
              <a:rPr lang="en-GB" sz="2400" dirty="0">
                <a:solidFill>
                  <a:schemeClr val="accent6"/>
                </a:solidFill>
              </a:rPr>
              <a:t>En </a:t>
            </a:r>
            <a:r>
              <a:rPr lang="en-GB" sz="2400" dirty="0" err="1">
                <a:solidFill>
                  <a:schemeClr val="accent6"/>
                </a:solidFill>
              </a:rPr>
              <a:t>heb</a:t>
            </a:r>
            <a:r>
              <a:rPr lang="en-GB" sz="2400" dirty="0">
                <a:solidFill>
                  <a:schemeClr val="accent6"/>
                </a:solidFill>
              </a:rPr>
              <a:t> je </a:t>
            </a:r>
            <a:r>
              <a:rPr lang="en-GB" sz="2400" dirty="0" err="1">
                <a:solidFill>
                  <a:schemeClr val="accent6"/>
                </a:solidFill>
              </a:rPr>
              <a:t>zelf</a:t>
            </a:r>
            <a:r>
              <a:rPr lang="en-GB" sz="2400" dirty="0">
                <a:solidFill>
                  <a:schemeClr val="accent6"/>
                </a:solidFill>
              </a:rPr>
              <a:t> wat (online) FE </a:t>
            </a:r>
            <a:r>
              <a:rPr lang="en-GB" sz="2400" dirty="0" err="1">
                <a:solidFill>
                  <a:schemeClr val="accent6"/>
                </a:solidFill>
              </a:rPr>
              <a:t>methodieken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ervaren</a:t>
            </a:r>
            <a:endParaRPr lang="en-GB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82E37-2DA1-4C8E-A383-9ADEF20A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5113" cy="831627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chemeClr val="accent6"/>
                </a:solidFill>
              </a:rPr>
              <a:t>6 </a:t>
            </a:r>
            <a:r>
              <a:rPr lang="en-GB" sz="3200" b="1" dirty="0" err="1">
                <a:solidFill>
                  <a:schemeClr val="accent6"/>
                </a:solidFill>
              </a:rPr>
              <a:t>Principes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E48FC0E-E5EE-474A-8813-6677B59468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715211"/>
              </p:ext>
            </p:extLst>
          </p:nvPr>
        </p:nvGraphicFramePr>
        <p:xfrm>
          <a:off x="439290" y="1268760"/>
          <a:ext cx="8597205" cy="5328592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555392">
                  <a:extLst>
                    <a:ext uri="{9D8B030D-6E8A-4147-A177-3AD203B41FA5}">
                      <a16:colId xmlns:a16="http://schemas.microsoft.com/office/drawing/2014/main" val="1731884669"/>
                    </a:ext>
                  </a:extLst>
                </a:gridCol>
                <a:gridCol w="3371081">
                  <a:extLst>
                    <a:ext uri="{9D8B030D-6E8A-4147-A177-3AD203B41FA5}">
                      <a16:colId xmlns:a16="http://schemas.microsoft.com/office/drawing/2014/main" val="2638550169"/>
                    </a:ext>
                  </a:extLst>
                </a:gridCol>
                <a:gridCol w="3670732">
                  <a:extLst>
                    <a:ext uri="{9D8B030D-6E8A-4147-A177-3AD203B41FA5}">
                      <a16:colId xmlns:a16="http://schemas.microsoft.com/office/drawing/2014/main" val="3242723653"/>
                    </a:ext>
                  </a:extLst>
                </a:gridCol>
              </a:tblGrid>
              <a:tr h="410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0569131"/>
                  </a:ext>
                </a:extLst>
              </a:tr>
              <a:tr h="546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Preparation phase</a:t>
                      </a:r>
                      <a:endParaRPr lang="en-US" sz="12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4745612"/>
                  </a:ext>
                </a:extLst>
              </a:tr>
              <a:tr h="54646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Principle 1</a:t>
                      </a:r>
                      <a:endParaRPr lang="en-US" sz="105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Clear and inclusive communication on assessment task requirements</a:t>
                      </a:r>
                      <a:endParaRPr lang="en-US" sz="12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Samen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neus</a:t>
                      </a:r>
                      <a:r>
                        <a:rPr lang="en-US" sz="1600" dirty="0">
                          <a:effectLst/>
                        </a:rPr>
                        <a:t> voor </a:t>
                      </a:r>
                      <a:r>
                        <a:rPr lang="en-US" sz="1600" dirty="0" err="1">
                          <a:effectLst/>
                        </a:rPr>
                        <a:t>kwaliteit</a:t>
                      </a:r>
                      <a:r>
                        <a:rPr lang="en-US" sz="1600" dirty="0">
                          <a:effectLst/>
                        </a:rPr>
                        <a:t> Ontwikkelen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Trimbos</a:t>
                      </a:r>
                      <a:r>
                        <a:rPr lang="en-US" sz="1600" dirty="0">
                          <a:effectLst/>
                        </a:rPr>
                        <a:t>, 2020)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2587002"/>
                  </a:ext>
                </a:extLst>
              </a:tr>
              <a:tr h="54646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Principle 2</a:t>
                      </a:r>
                      <a:endParaRPr lang="en-US" sz="105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Opportunities to understand and discuss assessment criteria</a:t>
                      </a:r>
                      <a:endParaRPr lang="en-US" sz="12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0648328"/>
                  </a:ext>
                </a:extLst>
              </a:tr>
              <a:tr h="546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Assessment phase</a:t>
                      </a:r>
                      <a:endParaRPr lang="en-US" sz="12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1601270"/>
                  </a:ext>
                </a:extLst>
              </a:tr>
              <a:tr h="54646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Principle 3</a:t>
                      </a:r>
                      <a:endParaRPr lang="en-US" sz="105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Timely feedback that is designed to support future work</a:t>
                      </a:r>
                      <a:endParaRPr lang="en-US" sz="12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Hoe, </a:t>
                      </a:r>
                      <a:r>
                        <a:rPr lang="en-US" sz="1600" dirty="0" err="1">
                          <a:effectLst/>
                        </a:rPr>
                        <a:t>waar</a:t>
                      </a:r>
                      <a:r>
                        <a:rPr lang="en-US" sz="1600" dirty="0">
                          <a:effectLst/>
                        </a:rPr>
                        <a:t> in </a:t>
                      </a:r>
                      <a:r>
                        <a:rPr lang="en-US" sz="1600" dirty="0" err="1">
                          <a:effectLst/>
                        </a:rPr>
                        <a:t>leertraject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ontwerp</a:t>
                      </a:r>
                      <a:r>
                        <a:rPr lang="en-US" sz="1600" dirty="0">
                          <a:effectLst/>
                        </a:rPr>
                        <a:t> je </a:t>
                      </a:r>
                      <a:r>
                        <a:rPr lang="en-US" sz="1600" dirty="0" err="1">
                          <a:effectLst/>
                        </a:rPr>
                        <a:t>krachtige</a:t>
                      </a:r>
                      <a:r>
                        <a:rPr lang="en-US" sz="1600" dirty="0">
                          <a:effectLst/>
                        </a:rPr>
                        <a:t> feedback die </a:t>
                      </a:r>
                      <a:r>
                        <a:rPr lang="en-US" sz="1600" dirty="0" err="1">
                          <a:effectLst/>
                        </a:rPr>
                        <a:t>studenten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concreet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verder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helpt</a:t>
                      </a:r>
                      <a:r>
                        <a:rPr lang="en-US" sz="1600" dirty="0">
                          <a:effectLst/>
                        </a:rPr>
                        <a:t>?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8248742"/>
                  </a:ext>
                </a:extLst>
              </a:tr>
              <a:tr h="54646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Principle 4</a:t>
                      </a:r>
                      <a:endParaRPr lang="en-US" sz="105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Forward-looking feedback comments that focus on development</a:t>
                      </a:r>
                      <a:endParaRPr lang="en-US" sz="12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5092445"/>
                  </a:ext>
                </a:extLst>
              </a:tr>
              <a:tr h="546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Consolidation phase</a:t>
                      </a:r>
                      <a:endParaRPr lang="en-US" sz="12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327002"/>
                  </a:ext>
                </a:extLst>
              </a:tr>
              <a:tr h="54646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Principle 5</a:t>
                      </a:r>
                      <a:endParaRPr lang="en-US" sz="105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Facilitating students’ use of feedback by giving feedback a ‘landing place’</a:t>
                      </a:r>
                      <a:endParaRPr lang="en-US" sz="12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Op </a:t>
                      </a:r>
                      <a:r>
                        <a:rPr lang="en-US" sz="1600" dirty="0" err="1">
                          <a:effectLst/>
                        </a:rPr>
                        <a:t>welk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vervolg</a:t>
                      </a:r>
                      <a:r>
                        <a:rPr lang="en-US" sz="1600" dirty="0">
                          <a:effectLst/>
                        </a:rPr>
                        <a:t> moment </a:t>
                      </a:r>
                      <a:r>
                        <a:rPr lang="en-US" sz="1600" dirty="0" err="1">
                          <a:effectLst/>
                        </a:rPr>
                        <a:t>kan</a:t>
                      </a:r>
                      <a:r>
                        <a:rPr lang="en-US" sz="1600" dirty="0">
                          <a:effectLst/>
                        </a:rPr>
                        <a:t> de feedback ‘</a:t>
                      </a:r>
                      <a:r>
                        <a:rPr lang="en-US" sz="1600" dirty="0" err="1">
                          <a:effectLst/>
                        </a:rPr>
                        <a:t>landen</a:t>
                      </a:r>
                      <a:r>
                        <a:rPr lang="en-US" sz="1600" dirty="0">
                          <a:effectLst/>
                        </a:rPr>
                        <a:t>’ ?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9981819"/>
                  </a:ext>
                </a:extLst>
              </a:tr>
              <a:tr h="54646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Principle 6</a:t>
                      </a:r>
                      <a:endParaRPr lang="en-US" sz="105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Provide opportunities for dialogue</a:t>
                      </a:r>
                      <a:endParaRPr lang="en-US" sz="12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Hoe </a:t>
                      </a:r>
                      <a:r>
                        <a:rPr lang="en-US" sz="1600" dirty="0" err="1">
                          <a:effectLst/>
                        </a:rPr>
                        <a:t>zorg</a:t>
                      </a:r>
                      <a:r>
                        <a:rPr lang="en-US" sz="1600" dirty="0">
                          <a:effectLst/>
                        </a:rPr>
                        <a:t> je </a:t>
                      </a:r>
                      <a:r>
                        <a:rPr lang="en-US" sz="1600" dirty="0" err="1">
                          <a:effectLst/>
                        </a:rPr>
                        <a:t>dat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leerlingen</a:t>
                      </a:r>
                      <a:r>
                        <a:rPr lang="en-US" sz="1600" dirty="0">
                          <a:effectLst/>
                        </a:rPr>
                        <a:t> de feedback </a:t>
                      </a:r>
                      <a:r>
                        <a:rPr lang="en-US" sz="1600" dirty="0" err="1">
                          <a:effectLst/>
                        </a:rPr>
                        <a:t>begrijpen</a:t>
                      </a:r>
                      <a:r>
                        <a:rPr lang="en-US" sz="1600" dirty="0">
                          <a:effectLst/>
                        </a:rPr>
                        <a:t> en </a:t>
                      </a:r>
                      <a:r>
                        <a:rPr lang="en-US" sz="1600" dirty="0" err="1">
                          <a:effectLst/>
                        </a:rPr>
                        <a:t>daadwerkelijk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gebruiken</a:t>
                      </a:r>
                      <a:r>
                        <a:rPr lang="en-US" sz="1600" dirty="0">
                          <a:effectLst/>
                        </a:rPr>
                        <a:t>?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9410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9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49958" y="211862"/>
            <a:ext cx="78867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75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75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75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75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75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83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nl-NL" sz="3400" dirty="0">
                <a:solidFill>
                  <a:schemeClr val="accent6"/>
                </a:solidFill>
              </a:rPr>
              <a:t>Wat gaan we doen</a:t>
            </a:r>
          </a:p>
        </p:txBody>
      </p:sp>
      <p:sp>
        <p:nvSpPr>
          <p:cNvPr id="6147" name="Tekstvak 1"/>
          <p:cNvSpPr txBox="1">
            <a:spLocks noChangeArrowheads="1"/>
          </p:cNvSpPr>
          <p:nvPr/>
        </p:nvSpPr>
        <p:spPr bwMode="auto">
          <a:xfrm>
            <a:off x="648395" y="1290826"/>
            <a:ext cx="748982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endParaRPr lang="en-GB" altLang="nl-NL" sz="2400" dirty="0"/>
          </a:p>
          <a:p>
            <a:pPr>
              <a:defRPr/>
            </a:pPr>
            <a:r>
              <a:rPr lang="en-GB" altLang="nl-NL" sz="2400" dirty="0">
                <a:solidFill>
                  <a:schemeClr val="accent6"/>
                </a:solidFill>
              </a:rPr>
              <a:t>Wat </a:t>
            </a:r>
            <a:r>
              <a:rPr lang="en-GB" altLang="nl-NL" sz="2400" dirty="0" err="1">
                <a:solidFill>
                  <a:schemeClr val="accent6"/>
                </a:solidFill>
              </a:rPr>
              <a:t>wil</a:t>
            </a:r>
            <a:r>
              <a:rPr lang="en-GB" altLang="nl-NL" sz="2400" dirty="0">
                <a:solidFill>
                  <a:schemeClr val="accent6"/>
                </a:solidFill>
              </a:rPr>
              <a:t> </a:t>
            </a:r>
            <a:r>
              <a:rPr lang="en-GB" altLang="nl-NL" sz="2400" dirty="0" err="1">
                <a:solidFill>
                  <a:schemeClr val="accent6"/>
                </a:solidFill>
              </a:rPr>
              <a:t>jij</a:t>
            </a:r>
            <a:r>
              <a:rPr lang="en-GB" altLang="nl-NL" sz="2400" dirty="0">
                <a:solidFill>
                  <a:schemeClr val="accent6"/>
                </a:solidFill>
              </a:rPr>
              <a:t> </a:t>
            </a:r>
            <a:r>
              <a:rPr lang="en-GB" altLang="nl-NL" sz="2400" dirty="0" err="1">
                <a:solidFill>
                  <a:schemeClr val="accent6"/>
                </a:solidFill>
              </a:rPr>
              <a:t>bereiken</a:t>
            </a:r>
            <a:r>
              <a:rPr lang="en-GB" altLang="nl-NL" sz="2400" dirty="0">
                <a:solidFill>
                  <a:schemeClr val="accent6"/>
                </a:solidFill>
              </a:rPr>
              <a:t> met FE?</a:t>
            </a:r>
          </a:p>
          <a:p>
            <a:pPr>
              <a:defRPr/>
            </a:pPr>
            <a:endParaRPr lang="en-GB" altLang="nl-NL" sz="2400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GB" altLang="nl-NL" sz="2400" dirty="0">
                <a:solidFill>
                  <a:schemeClr val="accent6"/>
                </a:solidFill>
              </a:rPr>
              <a:t>Wat is FE? En </a:t>
            </a:r>
            <a:r>
              <a:rPr lang="en-GB" altLang="nl-NL" sz="2400" dirty="0" err="1">
                <a:solidFill>
                  <a:schemeClr val="accent6"/>
                </a:solidFill>
              </a:rPr>
              <a:t>rol</a:t>
            </a:r>
            <a:r>
              <a:rPr lang="en-GB" altLang="nl-NL" sz="2400" dirty="0">
                <a:solidFill>
                  <a:schemeClr val="accent6"/>
                </a:solidFill>
              </a:rPr>
              <a:t> docent/</a:t>
            </a:r>
            <a:r>
              <a:rPr lang="en-GB" altLang="nl-NL" sz="2400" dirty="0" err="1">
                <a:solidFill>
                  <a:schemeClr val="accent6"/>
                </a:solidFill>
              </a:rPr>
              <a:t>leerling</a:t>
            </a:r>
            <a:r>
              <a:rPr lang="en-GB" altLang="nl-NL" sz="2400" dirty="0">
                <a:solidFill>
                  <a:schemeClr val="accent6"/>
                </a:solidFill>
              </a:rPr>
              <a:t>?</a:t>
            </a:r>
          </a:p>
          <a:p>
            <a:pPr>
              <a:defRPr/>
            </a:pPr>
            <a:endParaRPr lang="en-GB" altLang="nl-NL" sz="2400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GB" altLang="nl-NL" sz="2400" dirty="0">
                <a:solidFill>
                  <a:schemeClr val="accent6"/>
                </a:solidFill>
              </a:rPr>
              <a:t>De FE-</a:t>
            </a:r>
            <a:r>
              <a:rPr lang="en-GB" altLang="nl-NL" sz="2400" dirty="0" err="1">
                <a:solidFill>
                  <a:schemeClr val="accent6"/>
                </a:solidFill>
              </a:rPr>
              <a:t>cyclus</a:t>
            </a:r>
            <a:r>
              <a:rPr lang="en-GB" altLang="nl-NL" sz="2400" dirty="0">
                <a:solidFill>
                  <a:schemeClr val="accent6"/>
                </a:solidFill>
              </a:rPr>
              <a:t>: wat DOET de docent?</a:t>
            </a:r>
          </a:p>
          <a:p>
            <a:pPr>
              <a:defRPr/>
            </a:pPr>
            <a:r>
              <a:rPr lang="en-GB" altLang="nl-NL" i="1" dirty="0" err="1">
                <a:solidFill>
                  <a:schemeClr val="accent6"/>
                </a:solidFill>
              </a:rPr>
              <a:t>Waarom</a:t>
            </a:r>
            <a:r>
              <a:rPr lang="en-GB" altLang="nl-NL" i="1" dirty="0">
                <a:solidFill>
                  <a:schemeClr val="accent6"/>
                </a:solidFill>
              </a:rPr>
              <a:t> </a:t>
            </a:r>
            <a:r>
              <a:rPr lang="en-GB" altLang="nl-NL" i="1" dirty="0" err="1">
                <a:solidFill>
                  <a:schemeClr val="accent6"/>
                </a:solidFill>
              </a:rPr>
              <a:t>niet</a:t>
            </a:r>
            <a:r>
              <a:rPr lang="en-GB" altLang="nl-NL" i="1" dirty="0">
                <a:solidFill>
                  <a:schemeClr val="accent6"/>
                </a:solidFill>
              </a:rPr>
              <a:t> wat DOET de </a:t>
            </a:r>
            <a:r>
              <a:rPr lang="en-GB" altLang="nl-NL" i="1" dirty="0" err="1">
                <a:solidFill>
                  <a:schemeClr val="accent6"/>
                </a:solidFill>
              </a:rPr>
              <a:t>leerling</a:t>
            </a:r>
            <a:r>
              <a:rPr lang="en-GB" altLang="nl-NL" i="1" dirty="0">
                <a:solidFill>
                  <a:schemeClr val="accent6"/>
                </a:solidFill>
              </a:rPr>
              <a:t>?  </a:t>
            </a:r>
          </a:p>
          <a:p>
            <a:pPr>
              <a:defRPr/>
            </a:pPr>
            <a:endParaRPr lang="en-GB" altLang="nl-NL" sz="2400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GB" altLang="nl-NL" sz="2400" dirty="0" err="1">
                <a:solidFill>
                  <a:schemeClr val="accent6"/>
                </a:solidFill>
              </a:rPr>
              <a:t>Voorbeelden</a:t>
            </a:r>
            <a:r>
              <a:rPr lang="en-GB" altLang="nl-NL" sz="2400" dirty="0">
                <a:solidFill>
                  <a:schemeClr val="accent6"/>
                </a:solidFill>
              </a:rPr>
              <a:t> van de </a:t>
            </a:r>
            <a:r>
              <a:rPr lang="en-GB" altLang="nl-NL" sz="2400" dirty="0" err="1">
                <a:solidFill>
                  <a:schemeClr val="accent6"/>
                </a:solidFill>
              </a:rPr>
              <a:t>leerling</a:t>
            </a:r>
            <a:r>
              <a:rPr lang="en-GB" altLang="nl-NL" sz="2400" dirty="0">
                <a:solidFill>
                  <a:schemeClr val="accent6"/>
                </a:solidFill>
              </a:rPr>
              <a:t> FE-</a:t>
            </a:r>
            <a:r>
              <a:rPr lang="en-GB" altLang="nl-NL" sz="2400" dirty="0" err="1">
                <a:solidFill>
                  <a:schemeClr val="accent6"/>
                </a:solidFill>
              </a:rPr>
              <a:t>cyclus</a:t>
            </a:r>
            <a:endParaRPr lang="en-GB" altLang="nl-NL" sz="2400" dirty="0">
              <a:solidFill>
                <a:schemeClr val="accent6"/>
              </a:solidFill>
            </a:endParaRPr>
          </a:p>
          <a:p>
            <a:pPr>
              <a:defRPr/>
            </a:pPr>
            <a:endParaRPr lang="en-GB" altLang="nl-NL" sz="2400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GB" altLang="nl-NL" sz="2400" dirty="0">
                <a:solidFill>
                  <a:schemeClr val="accent6"/>
                </a:solidFill>
              </a:rPr>
              <a:t>Op </a:t>
            </a:r>
            <a:r>
              <a:rPr lang="en-GB" altLang="nl-NL" sz="2400" dirty="0" err="1">
                <a:solidFill>
                  <a:schemeClr val="accent6"/>
                </a:solidFill>
              </a:rPr>
              <a:t>weg</a:t>
            </a:r>
            <a:r>
              <a:rPr lang="en-GB" altLang="nl-NL" sz="2400" dirty="0">
                <a:solidFill>
                  <a:schemeClr val="accent6"/>
                </a:solidFill>
              </a:rPr>
              <a:t> </a:t>
            </a:r>
            <a:r>
              <a:rPr lang="en-GB" altLang="nl-NL" sz="2400" dirty="0" err="1">
                <a:solidFill>
                  <a:schemeClr val="accent6"/>
                </a:solidFill>
              </a:rPr>
              <a:t>naar</a:t>
            </a:r>
            <a:r>
              <a:rPr lang="en-GB" altLang="nl-NL" sz="2400" dirty="0">
                <a:solidFill>
                  <a:schemeClr val="accent6"/>
                </a:solidFill>
              </a:rPr>
              <a:t> je eigen </a:t>
            </a:r>
            <a:r>
              <a:rPr lang="en-GB" altLang="nl-NL" sz="2400" dirty="0" err="1">
                <a:solidFill>
                  <a:schemeClr val="accent6"/>
                </a:solidFill>
              </a:rPr>
              <a:t>leerling</a:t>
            </a:r>
            <a:r>
              <a:rPr lang="en-GB" altLang="nl-NL" sz="2400" dirty="0">
                <a:solidFill>
                  <a:schemeClr val="accent6"/>
                </a:solidFill>
              </a:rPr>
              <a:t> FE-</a:t>
            </a:r>
            <a:r>
              <a:rPr lang="en-GB" altLang="nl-NL" sz="2400" dirty="0" err="1">
                <a:solidFill>
                  <a:schemeClr val="accent6"/>
                </a:solidFill>
              </a:rPr>
              <a:t>cyclus</a:t>
            </a:r>
            <a:endParaRPr lang="en-GB" altLang="nl-NL" sz="2400" dirty="0">
              <a:solidFill>
                <a:schemeClr val="accent6"/>
              </a:solidFill>
            </a:endParaRPr>
          </a:p>
          <a:p>
            <a:pPr>
              <a:defRPr/>
            </a:pPr>
            <a:endParaRPr lang="en-GB" altLang="nl-NL" sz="2400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GB" altLang="nl-NL" sz="2400" dirty="0">
                <a:solidFill>
                  <a:schemeClr val="accent6"/>
                </a:solidFill>
              </a:rPr>
              <a:t>En dan......  </a:t>
            </a:r>
          </a:p>
          <a:p>
            <a:pPr>
              <a:defRPr/>
            </a:pPr>
            <a:endParaRPr lang="en-GB" alt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5EA7E0-2A0D-4926-9204-5B2BAC3E4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290826"/>
            <a:ext cx="1787410" cy="24776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EE95F-3A0D-40E8-B7F7-28511140D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eaLnBrk="1" hangingPunct="1"/>
            <a:r>
              <a:rPr lang="nl-NL" altLang="nl-NL" sz="3400" dirty="0">
                <a:solidFill>
                  <a:schemeClr val="accent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Waar staan jullie nu?</a:t>
            </a:r>
            <a:br>
              <a:rPr lang="nl-NL" altLang="nl-NL" sz="3400" dirty="0">
                <a:solidFill>
                  <a:schemeClr val="accent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b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E745A-C298-45D4-8B0E-F9CDC3863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16832"/>
            <a:ext cx="8964488" cy="4349750"/>
          </a:xfrm>
        </p:spPr>
        <p:txBody>
          <a:bodyPr/>
          <a:lstStyle/>
          <a:p>
            <a:pPr marL="514350" indent="-514350" eaLnBrk="1" hangingPunct="1">
              <a:lnSpc>
                <a:spcPct val="83000"/>
              </a:lnSpc>
              <a:spcBef>
                <a:spcPct val="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Wat </a:t>
            </a:r>
            <a:r>
              <a:rPr lang="en-GB" dirty="0" err="1">
                <a:solidFill>
                  <a:schemeClr val="accent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willen</a:t>
            </a:r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lang="en-GB" dirty="0" err="1">
                <a:solidFill>
                  <a:schemeClr val="accent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jullie</a:t>
            </a:r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lang="en-GB" dirty="0" err="1">
                <a:solidFill>
                  <a:schemeClr val="accent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bereiken</a:t>
            </a:r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met FE? </a:t>
            </a:r>
          </a:p>
          <a:p>
            <a:pPr marL="514350" indent="-514350" eaLnBrk="1" hangingPunct="1">
              <a:lnSpc>
                <a:spcPct val="83000"/>
              </a:lnSpc>
              <a:spcBef>
                <a:spcPct val="0"/>
              </a:spcBef>
              <a:buClr>
                <a:schemeClr val="accent2"/>
              </a:buClr>
              <a:buFont typeface="+mj-lt"/>
              <a:buAutoNum type="arabicPeriod"/>
            </a:pPr>
            <a:endParaRPr lang="en-GB" dirty="0">
              <a:solidFill>
                <a:schemeClr val="accent6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514350" indent="-514350" eaLnBrk="1" hangingPunct="1">
              <a:lnSpc>
                <a:spcPct val="83000"/>
              </a:lnSpc>
              <a:spcBef>
                <a:spcPct val="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Wat </a:t>
            </a:r>
            <a:r>
              <a:rPr lang="en-GB" dirty="0" err="1">
                <a:solidFill>
                  <a:schemeClr val="accent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gaan</a:t>
            </a:r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lang="en-GB" dirty="0" err="1">
                <a:solidFill>
                  <a:schemeClr val="accent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jullie</a:t>
            </a:r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lang="en-GB" dirty="0" err="1">
                <a:solidFill>
                  <a:schemeClr val="accent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leerlingen</a:t>
            </a:r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ANDERS </a:t>
            </a:r>
            <a:r>
              <a:rPr lang="en-GB" dirty="0" err="1">
                <a:solidFill>
                  <a:schemeClr val="accent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doen</a:t>
            </a:r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door FE?</a:t>
            </a:r>
            <a:endParaRPr lang="en-GB" dirty="0">
              <a:solidFill>
                <a:schemeClr val="accent6"/>
              </a:solidFill>
            </a:endParaRPr>
          </a:p>
          <a:p>
            <a:pPr algn="ctr"/>
            <a:endParaRPr lang="en-GB" dirty="0">
              <a:solidFill>
                <a:schemeClr val="accent6"/>
              </a:solidFill>
            </a:endParaRPr>
          </a:p>
          <a:p>
            <a:pPr algn="ctr"/>
            <a:endParaRPr lang="en-GB" dirty="0">
              <a:solidFill>
                <a:schemeClr val="accent6"/>
              </a:solidFill>
            </a:endParaRPr>
          </a:p>
          <a:p>
            <a:pPr algn="ctr"/>
            <a:r>
              <a:rPr lang="en-GB" dirty="0">
                <a:solidFill>
                  <a:schemeClr val="accent6"/>
                </a:solidFill>
              </a:rPr>
              <a:t>Ga </a:t>
            </a:r>
            <a:r>
              <a:rPr lang="en-GB" dirty="0" err="1">
                <a:solidFill>
                  <a:schemeClr val="accent6"/>
                </a:solidFill>
              </a:rPr>
              <a:t>naar</a:t>
            </a:r>
            <a:r>
              <a:rPr lang="en-GB" dirty="0">
                <a:solidFill>
                  <a:schemeClr val="accent6"/>
                </a:solidFill>
              </a:rPr>
              <a:t> menti.com</a:t>
            </a:r>
          </a:p>
          <a:p>
            <a:pPr algn="ctr"/>
            <a:r>
              <a:rPr lang="en-GB" dirty="0">
                <a:solidFill>
                  <a:schemeClr val="accent6"/>
                </a:solidFill>
              </a:rPr>
              <a:t>Code: 39 58 78</a:t>
            </a:r>
            <a:endParaRPr lang="en-GB" dirty="0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0131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 err="1">
                <a:solidFill>
                  <a:schemeClr val="accent6"/>
                </a:solidFill>
              </a:rPr>
              <a:t>Formatief</a:t>
            </a:r>
            <a:r>
              <a:rPr lang="en-GB" sz="3200" b="1" dirty="0">
                <a:solidFill>
                  <a:schemeClr val="accent6"/>
                </a:solidFill>
              </a:rPr>
              <a:t> </a:t>
            </a:r>
            <a:r>
              <a:rPr lang="en-GB" sz="3200" b="1" dirty="0" err="1">
                <a:solidFill>
                  <a:schemeClr val="accent6"/>
                </a:solidFill>
              </a:rPr>
              <a:t>evalueren</a:t>
            </a:r>
            <a:r>
              <a:rPr lang="en-GB" sz="3200" b="1" dirty="0">
                <a:solidFill>
                  <a:schemeClr val="accent6"/>
                </a:solidFill>
              </a:rPr>
              <a:t> </a:t>
            </a:r>
            <a:r>
              <a:rPr lang="en-GB" sz="3200" dirty="0">
                <a:solidFill>
                  <a:schemeClr val="accent6"/>
                </a:solidFill>
              </a:rPr>
              <a:t>= </a:t>
            </a:r>
            <a:br>
              <a:rPr lang="en-GB" sz="3200" dirty="0">
                <a:solidFill>
                  <a:schemeClr val="accent6"/>
                </a:solidFill>
              </a:rPr>
            </a:b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0128" y="1772816"/>
            <a:ext cx="7883525" cy="4348163"/>
          </a:xfrm>
        </p:spPr>
        <p:txBody>
          <a:bodyPr/>
          <a:lstStyle/>
          <a:p>
            <a:pPr algn="ctr"/>
            <a:r>
              <a:rPr lang="en-GB" dirty="0" err="1">
                <a:solidFill>
                  <a:schemeClr val="accent6"/>
                </a:solidFill>
              </a:rPr>
              <a:t>Alle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activiteiten</a:t>
            </a:r>
            <a:r>
              <a:rPr lang="en-GB" dirty="0">
                <a:solidFill>
                  <a:schemeClr val="accent6"/>
                </a:solidFill>
              </a:rPr>
              <a:t> die </a:t>
            </a:r>
            <a:r>
              <a:rPr lang="en-GB" dirty="0" err="1">
                <a:solidFill>
                  <a:schemeClr val="accent6"/>
                </a:solidFill>
              </a:rPr>
              <a:t>leerlingen</a:t>
            </a:r>
            <a:r>
              <a:rPr lang="en-GB" dirty="0">
                <a:solidFill>
                  <a:schemeClr val="accent6"/>
                </a:solidFill>
              </a:rPr>
              <a:t> en docent </a:t>
            </a:r>
            <a:r>
              <a:rPr lang="en-GB" dirty="0" err="1">
                <a:solidFill>
                  <a:schemeClr val="accent6"/>
                </a:solidFill>
              </a:rPr>
              <a:t>uitvoeren</a:t>
            </a:r>
            <a:r>
              <a:rPr lang="en-GB" dirty="0">
                <a:solidFill>
                  <a:schemeClr val="accent6"/>
                </a:solidFill>
              </a:rPr>
              <a:t> om de </a:t>
            </a:r>
            <a:r>
              <a:rPr lang="en-GB" dirty="0" err="1">
                <a:solidFill>
                  <a:schemeClr val="accent6"/>
                </a:solidFill>
              </a:rPr>
              <a:t>leeractiviteiten</a:t>
            </a:r>
            <a:r>
              <a:rPr lang="en-GB" dirty="0">
                <a:solidFill>
                  <a:schemeClr val="accent6"/>
                </a:solidFill>
              </a:rPr>
              <a:t> van </a:t>
            </a:r>
            <a:r>
              <a:rPr lang="en-GB" dirty="0" err="1">
                <a:solidFill>
                  <a:schemeClr val="accent6"/>
                </a:solidFill>
              </a:rPr>
              <a:t>leerlingen</a:t>
            </a:r>
            <a:r>
              <a:rPr lang="en-GB" dirty="0">
                <a:solidFill>
                  <a:schemeClr val="accent6"/>
                </a:solidFill>
              </a:rPr>
              <a:t> in </a:t>
            </a:r>
            <a:r>
              <a:rPr lang="en-GB" dirty="0" err="1">
                <a:solidFill>
                  <a:schemeClr val="accent6"/>
                </a:solidFill>
              </a:rPr>
              <a:t>kaart</a:t>
            </a:r>
            <a:r>
              <a:rPr lang="en-GB" dirty="0">
                <a:solidFill>
                  <a:schemeClr val="accent6"/>
                </a:solidFill>
              </a:rPr>
              <a:t> te </a:t>
            </a:r>
            <a:r>
              <a:rPr lang="en-GB" dirty="0" err="1">
                <a:solidFill>
                  <a:schemeClr val="accent6"/>
                </a:solidFill>
              </a:rPr>
              <a:t>brengen</a:t>
            </a:r>
            <a:r>
              <a:rPr lang="en-GB" dirty="0">
                <a:solidFill>
                  <a:schemeClr val="accent6"/>
                </a:solidFill>
              </a:rPr>
              <a:t>, te </a:t>
            </a:r>
            <a:r>
              <a:rPr lang="en-GB" dirty="0" err="1">
                <a:solidFill>
                  <a:schemeClr val="accent6"/>
                </a:solidFill>
              </a:rPr>
              <a:t>interpreteren</a:t>
            </a:r>
            <a:r>
              <a:rPr lang="en-GB" dirty="0">
                <a:solidFill>
                  <a:schemeClr val="accent6"/>
                </a:solidFill>
              </a:rPr>
              <a:t> en te </a:t>
            </a:r>
            <a:r>
              <a:rPr lang="en-GB" dirty="0" err="1">
                <a:solidFill>
                  <a:schemeClr val="accent6"/>
                </a:solidFill>
              </a:rPr>
              <a:t>gebruiken</a:t>
            </a:r>
            <a:r>
              <a:rPr lang="en-GB" dirty="0">
                <a:solidFill>
                  <a:schemeClr val="accent6"/>
                </a:solidFill>
              </a:rPr>
              <a:t> om </a:t>
            </a:r>
            <a:r>
              <a:rPr lang="en-GB" dirty="0" err="1">
                <a:solidFill>
                  <a:schemeClr val="accent6"/>
                </a:solidFill>
              </a:rPr>
              <a:t>betere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beslissingen</a:t>
            </a:r>
            <a:r>
              <a:rPr lang="en-GB" dirty="0">
                <a:solidFill>
                  <a:schemeClr val="accent6"/>
                </a:solidFill>
              </a:rPr>
              <a:t> te </a:t>
            </a:r>
            <a:r>
              <a:rPr lang="en-GB" dirty="0" err="1">
                <a:solidFill>
                  <a:schemeClr val="accent6"/>
                </a:solidFill>
              </a:rPr>
              <a:t>maken</a:t>
            </a:r>
            <a:r>
              <a:rPr lang="en-GB" dirty="0">
                <a:solidFill>
                  <a:schemeClr val="accent6"/>
                </a:solidFill>
              </a:rPr>
              <a:t> over </a:t>
            </a:r>
            <a:r>
              <a:rPr lang="en-GB" dirty="0" err="1">
                <a:solidFill>
                  <a:schemeClr val="accent6"/>
                </a:solidFill>
              </a:rPr>
              <a:t>vervolgstappen</a:t>
            </a:r>
            <a:r>
              <a:rPr lang="en-GB" dirty="0">
                <a:solidFill>
                  <a:schemeClr val="accent6"/>
                </a:solidFill>
              </a:rPr>
              <a:t> (Black &amp; </a:t>
            </a:r>
            <a:r>
              <a:rPr lang="en-GB" dirty="0" err="1">
                <a:solidFill>
                  <a:schemeClr val="accent6"/>
                </a:solidFill>
              </a:rPr>
              <a:t>Wiliam</a:t>
            </a:r>
            <a:r>
              <a:rPr lang="en-GB" dirty="0">
                <a:solidFill>
                  <a:schemeClr val="accent6"/>
                </a:solidFill>
              </a:rPr>
              <a:t>, 2009)</a:t>
            </a:r>
          </a:p>
          <a:p>
            <a:endParaRPr lang="en-GB" dirty="0"/>
          </a:p>
        </p:txBody>
      </p:sp>
      <p:pic>
        <p:nvPicPr>
          <p:cNvPr id="5" name="Picture 2" descr="https://attachment.outlook.live.net/owa/jtmgulikers@hotmail.com/service.svc/s/GetAttachmentThumbnail?id=AQMkADAwATE0YzYwLWU2YWItMTEAM2QtMDACLTAwCgBGAAADjz3z5VVW8UqF9zEYm3FmowcAZ%2BQxzrH56kCq3rSp2tbgJwAAAgEMAAAAZ%2BQxzrH56kCq3rSp2tbgJwACb6xg7wAAAAESABAAqCIck8G%2Fc0ejas9%2F3N7x5Q%3D%3D&amp;thumbnailType=2&amp;owa=outlook.live.com&amp;scriptVer=20181112.03&amp;isc=1&amp;X-OWA-CANARY=rGm51zLAHUus3XuOxZHLK7D3gedlTtYYksj8duFpVh3UY7rnh_yJQ8DeU2nEjhCbEJ4BF5OvWvY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DUwODgtMzg2OTk3MDc0OVwiLFwicHVpZFwiOlwiMzY1NDU0MDQ3MjUyNzk3XCIsXCJvaWRcIjpcIjAwMDE0YzYwLWU2YWItMTEzZC0wMDAwLTAwMDAwMDAwMDAwMFwiLFwic2NvcGVcIjpcIk93YURvd25sb2FkXCJ9IiwibmJmIjoxNTQyNjYyODgzLCJleHAiOjE1NDI2NjM0ODMsImlzcyI6IjAwMDAwMDAyLTAwMDAtMGZmMS1jZTAwLTAwMDAwMDAwMDAwMEA4NGRmOWU3Zi1lOWY2LTQwYWYtYjQzNS1hYWFhYWFhYWFhYWEiLCJhdWQiOiIwMDAwMDAwMi0wMDAwLTBmZjEtY2UwMC0wMDAwMDAwMDAwMDAvYXR0YWNobWVudC5vdXRsb29rLmxpdmUubmV0QDg0ZGY5ZTdmLWU5ZjYtNDBhZi1iNDM1LWFhYWFhYWFhYWFhYSJ9.GaYH9-F392X_fqjjpzqCdFIbLysCHMdxL9GVMW0I3Vbb_1kH-9Jrq61ibQhgFwnqGN7_C3GdTdF9rfOh_f5tYnqOnFR1cc_pi8j6SBQhU-m5lQEVO616CrkwcK23Dsq03XTEy5IDJ-85GtKjeCQGG6Zd7sivyjKlnZUrt8WGDs13gaLq-ZmoJRJTPlkySdY2C7gu9_IwS9n9XjhUFuZ6yq0_Z6pJy7lHOcalrzwNhguasDs6LYXbSthvIAF3DzHls2ISGNrs2wzhUayD_DwBA-NuvT-O332vEvPkXTpxSvljxI-k76XdIEsTkvTziu1cT7N4V3OiKQAxQ_tIdFocAQ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492" y="3676627"/>
            <a:ext cx="3158148" cy="291004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73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 err="1">
                <a:solidFill>
                  <a:schemeClr val="accent6"/>
                </a:solidFill>
              </a:rPr>
              <a:t>Samenspel</a:t>
            </a:r>
            <a:r>
              <a:rPr lang="en-GB" sz="3200" b="1" dirty="0">
                <a:solidFill>
                  <a:schemeClr val="accent6"/>
                </a:solidFill>
              </a:rPr>
              <a:t> docent en </a:t>
            </a:r>
            <a:r>
              <a:rPr lang="en-GB" sz="3200" b="1" dirty="0" err="1">
                <a:solidFill>
                  <a:schemeClr val="accent6"/>
                </a:solidFill>
              </a:rPr>
              <a:t>leerling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0128" y="1772816"/>
            <a:ext cx="7883525" cy="4348163"/>
          </a:xfrm>
        </p:spPr>
        <p:txBody>
          <a:bodyPr/>
          <a:lstStyle/>
          <a:p>
            <a:pPr algn="ctr"/>
            <a:r>
              <a:rPr lang="en-GB" dirty="0" err="1">
                <a:solidFill>
                  <a:schemeClr val="accent6"/>
                </a:solidFill>
              </a:rPr>
              <a:t>Leerling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leert</a:t>
            </a:r>
            <a:r>
              <a:rPr lang="en-GB" dirty="0">
                <a:solidFill>
                  <a:schemeClr val="accent6"/>
                </a:solidFill>
              </a:rPr>
              <a:t> om </a:t>
            </a:r>
            <a:r>
              <a:rPr lang="en-GB" dirty="0" err="1">
                <a:solidFill>
                  <a:schemeClr val="accent6"/>
                </a:solidFill>
              </a:rPr>
              <a:t>activiteiten</a:t>
            </a:r>
            <a:r>
              <a:rPr lang="en-GB" dirty="0">
                <a:solidFill>
                  <a:schemeClr val="accent6"/>
                </a:solidFill>
              </a:rPr>
              <a:t> te </a:t>
            </a:r>
            <a:r>
              <a:rPr lang="en-GB" dirty="0" err="1">
                <a:solidFill>
                  <a:schemeClr val="accent6"/>
                </a:solidFill>
              </a:rPr>
              <a:t>gebruiken</a:t>
            </a:r>
            <a:r>
              <a:rPr lang="en-GB" dirty="0">
                <a:solidFill>
                  <a:schemeClr val="accent6"/>
                </a:solidFill>
              </a:rPr>
              <a:t> om van te </a:t>
            </a:r>
            <a:r>
              <a:rPr lang="en-GB" dirty="0" err="1">
                <a:solidFill>
                  <a:schemeClr val="accent6"/>
                </a:solidFill>
              </a:rPr>
              <a:t>leren</a:t>
            </a:r>
            <a:r>
              <a:rPr lang="en-GB" dirty="0">
                <a:solidFill>
                  <a:schemeClr val="accent6"/>
                </a:solidFill>
              </a:rPr>
              <a:t> en </a:t>
            </a:r>
            <a:r>
              <a:rPr lang="en-GB" dirty="0" err="1">
                <a:solidFill>
                  <a:schemeClr val="accent6"/>
                </a:solidFill>
              </a:rPr>
              <a:t>daarmee</a:t>
            </a:r>
            <a:r>
              <a:rPr lang="en-GB" dirty="0">
                <a:solidFill>
                  <a:schemeClr val="accent6"/>
                </a:solidFill>
              </a:rPr>
              <a:t> eigen </a:t>
            </a:r>
            <a:r>
              <a:rPr lang="en-GB" dirty="0" err="1">
                <a:solidFill>
                  <a:schemeClr val="accent6"/>
                </a:solidFill>
              </a:rPr>
              <a:t>leren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te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kunnen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sturen</a:t>
            </a:r>
            <a:endParaRPr lang="en-GB" dirty="0">
              <a:solidFill>
                <a:schemeClr val="accent6"/>
              </a:solidFill>
            </a:endParaRPr>
          </a:p>
          <a:p>
            <a:pPr algn="ctr"/>
            <a:endParaRPr lang="en-GB" dirty="0">
              <a:solidFill>
                <a:schemeClr val="accent6"/>
              </a:solidFill>
            </a:endParaRPr>
          </a:p>
          <a:p>
            <a:pPr algn="ctr"/>
            <a:r>
              <a:rPr lang="en-GB" dirty="0">
                <a:solidFill>
                  <a:schemeClr val="accent6"/>
                </a:solidFill>
              </a:rPr>
              <a:t>Maar: </a:t>
            </a:r>
          </a:p>
          <a:p>
            <a:pPr algn="ctr"/>
            <a:endParaRPr lang="en-GB" dirty="0">
              <a:solidFill>
                <a:schemeClr val="accent6"/>
              </a:solidFill>
            </a:endParaRPr>
          </a:p>
          <a:p>
            <a:pPr algn="ctr"/>
            <a:r>
              <a:rPr lang="en-GB" dirty="0" err="1">
                <a:solidFill>
                  <a:schemeClr val="accent6"/>
                </a:solidFill>
              </a:rPr>
              <a:t>Daarvoor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moet</a:t>
            </a:r>
            <a:r>
              <a:rPr lang="en-GB" dirty="0">
                <a:solidFill>
                  <a:schemeClr val="accent6"/>
                </a:solidFill>
              </a:rPr>
              <a:t> docent </a:t>
            </a:r>
            <a:r>
              <a:rPr lang="en-GB" dirty="0" err="1">
                <a:solidFill>
                  <a:schemeClr val="accent6"/>
                </a:solidFill>
              </a:rPr>
              <a:t>een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leeromgeving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inrichting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waarin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leerlingen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dit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kunnen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ontwikkelen</a:t>
            </a:r>
            <a:endParaRPr lang="en-GB" dirty="0">
              <a:solidFill>
                <a:schemeClr val="accent6"/>
              </a:solidFill>
            </a:endParaRPr>
          </a:p>
          <a:p>
            <a:pPr algn="ctr"/>
            <a:endParaRPr lang="en-GB" dirty="0">
              <a:solidFill>
                <a:schemeClr val="accent6"/>
              </a:solidFill>
            </a:endParaRPr>
          </a:p>
          <a:p>
            <a:r>
              <a:rPr lang="en-US" sz="1600" dirty="0">
                <a:solidFill>
                  <a:schemeClr val="accent6"/>
                </a:solidFill>
              </a:rPr>
              <a:t>Carless, D., &amp; </a:t>
            </a:r>
            <a:r>
              <a:rPr lang="en-US" sz="1600" dirty="0" err="1">
                <a:solidFill>
                  <a:schemeClr val="accent6"/>
                </a:solidFill>
              </a:rPr>
              <a:t>Winstone</a:t>
            </a:r>
            <a:r>
              <a:rPr lang="en-US" sz="1600" dirty="0">
                <a:solidFill>
                  <a:schemeClr val="accent6"/>
                </a:solidFill>
              </a:rPr>
              <a:t>, N. (2020). Teacher feedback literacy and its interplay with student feedback literacy. </a:t>
            </a:r>
            <a:r>
              <a:rPr lang="en-US" sz="1600" i="1" dirty="0">
                <a:solidFill>
                  <a:schemeClr val="accent6"/>
                </a:solidFill>
              </a:rPr>
              <a:t>Teaching in Higher Education</a:t>
            </a:r>
            <a:r>
              <a:rPr lang="en-US" sz="1600" dirty="0">
                <a:solidFill>
                  <a:schemeClr val="accent6"/>
                </a:solidFill>
              </a:rPr>
              <a:t>, 1-14. doi:10.1080/13562517.2020.1782372</a:t>
            </a:r>
            <a:endParaRPr lang="en-GB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1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C2F9-FC0B-42C6-A2D5-B0C691F9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>
                <a:solidFill>
                  <a:schemeClr val="accent6"/>
                </a:solidFill>
              </a:rPr>
              <a:t>Wat is formatief evalueren en de FE cyclus?</a:t>
            </a:r>
          </a:p>
        </p:txBody>
      </p:sp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F3C57CC9-A60B-49F1-A9FC-41DF7E670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4762" y="1484784"/>
            <a:ext cx="7732888" cy="4349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029753-C135-4686-8041-4FD42713083D}"/>
              </a:ext>
            </a:extLst>
          </p:cNvPr>
          <p:cNvSpPr txBox="1"/>
          <p:nvPr/>
        </p:nvSpPr>
        <p:spPr>
          <a:xfrm>
            <a:off x="628650" y="6123543"/>
            <a:ext cx="804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6"/>
                </a:solidFill>
              </a:rPr>
              <a:t>Kijkopdracht</a:t>
            </a:r>
            <a:r>
              <a:rPr lang="nl-NL" dirty="0">
                <a:solidFill>
                  <a:schemeClr val="accent6"/>
                </a:solidFill>
              </a:rPr>
              <a:t>: wat zegt dit over concreet docent en leerling gedrag? </a:t>
            </a:r>
          </a:p>
        </p:txBody>
      </p:sp>
    </p:spTree>
    <p:extLst>
      <p:ext uri="{BB962C8B-B14F-4D97-AF65-F5344CB8AC3E}">
        <p14:creationId xmlns:p14="http://schemas.microsoft.com/office/powerpoint/2010/main" val="61928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95536" y="546100"/>
            <a:ext cx="8119814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75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75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75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75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75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altLang="nl-NL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Verantwoordelijkheid van docent en leerling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14AF5-3561-4536-B5BE-8DE91BD51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37383"/>
            <a:ext cx="5053732" cy="42052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AEA4FC-9FFC-486A-984C-38987F9FA31D}"/>
              </a:ext>
            </a:extLst>
          </p:cNvPr>
          <p:cNvSpPr txBox="1"/>
          <p:nvPr/>
        </p:nvSpPr>
        <p:spPr>
          <a:xfrm>
            <a:off x="5779046" y="1490008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dirty="0">
                <a:solidFill>
                  <a:srgbClr val="000000"/>
                </a:solidFill>
              </a:rPr>
              <a:t>Misconceptie: 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FE is de verantwoordelijkheid van de leerling. Leerling stuurt eigen leren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8DFBF7-79C6-4277-B01F-D4A46FD0DBF9}"/>
              </a:ext>
            </a:extLst>
          </p:cNvPr>
          <p:cNvSpPr/>
          <p:nvPr/>
        </p:nvSpPr>
        <p:spPr bwMode="auto">
          <a:xfrm>
            <a:off x="5449268" y="3653501"/>
            <a:ext cx="3491880" cy="302433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Uitgangspunt van Fe cyclus:</a:t>
            </a: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Docent is de cruciale schakel. </a:t>
            </a: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Wat DOET de docent in de vijf fasen? </a:t>
            </a: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En hoe zet de docent de leerling in actie in FE?</a:t>
            </a:r>
          </a:p>
        </p:txBody>
      </p:sp>
    </p:spTree>
    <p:extLst>
      <p:ext uri="{BB962C8B-B14F-4D97-AF65-F5344CB8AC3E}">
        <p14:creationId xmlns:p14="http://schemas.microsoft.com/office/powerpoint/2010/main" val="63506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 err="1">
                <a:solidFill>
                  <a:schemeClr val="accent6"/>
                </a:solidFill>
              </a:rPr>
              <a:t>Samenspel</a:t>
            </a:r>
            <a:r>
              <a:rPr lang="en-GB" sz="3200" b="1" dirty="0">
                <a:solidFill>
                  <a:schemeClr val="accent6"/>
                </a:solidFill>
              </a:rPr>
              <a:t> docent en </a:t>
            </a:r>
            <a:r>
              <a:rPr lang="en-GB" sz="3200" b="1" dirty="0" err="1">
                <a:solidFill>
                  <a:schemeClr val="accent6"/>
                </a:solidFill>
              </a:rPr>
              <a:t>leerling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7" y="1772816"/>
            <a:ext cx="6912768" cy="4348163"/>
          </a:xfrm>
        </p:spPr>
        <p:txBody>
          <a:bodyPr/>
          <a:lstStyle/>
          <a:p>
            <a:pPr algn="ctr"/>
            <a:r>
              <a:rPr lang="en-GB" dirty="0" err="1">
                <a:solidFill>
                  <a:schemeClr val="accent6"/>
                </a:solidFill>
              </a:rPr>
              <a:t>Leerling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leert</a:t>
            </a:r>
            <a:r>
              <a:rPr lang="en-GB" dirty="0">
                <a:solidFill>
                  <a:schemeClr val="accent6"/>
                </a:solidFill>
              </a:rPr>
              <a:t> om </a:t>
            </a:r>
            <a:r>
              <a:rPr lang="en-GB" dirty="0" err="1">
                <a:solidFill>
                  <a:schemeClr val="accent6"/>
                </a:solidFill>
              </a:rPr>
              <a:t>activiteiten</a:t>
            </a:r>
            <a:r>
              <a:rPr lang="en-GB" dirty="0">
                <a:solidFill>
                  <a:schemeClr val="accent6"/>
                </a:solidFill>
              </a:rPr>
              <a:t> te </a:t>
            </a:r>
            <a:r>
              <a:rPr lang="en-GB" dirty="0" err="1">
                <a:solidFill>
                  <a:schemeClr val="accent6"/>
                </a:solidFill>
              </a:rPr>
              <a:t>gebruiken</a:t>
            </a:r>
            <a:r>
              <a:rPr lang="en-GB" dirty="0">
                <a:solidFill>
                  <a:schemeClr val="accent6"/>
                </a:solidFill>
              </a:rPr>
              <a:t> om van te </a:t>
            </a:r>
            <a:r>
              <a:rPr lang="en-GB" dirty="0" err="1">
                <a:solidFill>
                  <a:schemeClr val="accent6"/>
                </a:solidFill>
              </a:rPr>
              <a:t>leren</a:t>
            </a:r>
            <a:r>
              <a:rPr lang="en-GB" dirty="0">
                <a:solidFill>
                  <a:schemeClr val="accent6"/>
                </a:solidFill>
              </a:rPr>
              <a:t> en </a:t>
            </a:r>
            <a:r>
              <a:rPr lang="en-GB" dirty="0" err="1">
                <a:solidFill>
                  <a:schemeClr val="accent6"/>
                </a:solidFill>
              </a:rPr>
              <a:t>daarmee</a:t>
            </a:r>
            <a:r>
              <a:rPr lang="en-GB" dirty="0">
                <a:solidFill>
                  <a:schemeClr val="accent6"/>
                </a:solidFill>
              </a:rPr>
              <a:t> eigen </a:t>
            </a:r>
            <a:r>
              <a:rPr lang="en-GB" dirty="0" err="1">
                <a:solidFill>
                  <a:schemeClr val="accent6"/>
                </a:solidFill>
              </a:rPr>
              <a:t>leren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te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kunnen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sturen</a:t>
            </a:r>
            <a:endParaRPr lang="en-GB" dirty="0">
              <a:solidFill>
                <a:schemeClr val="accent6"/>
              </a:solidFill>
            </a:endParaRPr>
          </a:p>
          <a:p>
            <a:pPr algn="ctr"/>
            <a:endParaRPr lang="en-GB" dirty="0">
              <a:solidFill>
                <a:schemeClr val="accent6"/>
              </a:solidFill>
            </a:endParaRPr>
          </a:p>
          <a:p>
            <a:pPr algn="ctr"/>
            <a:r>
              <a:rPr lang="en-GB" dirty="0">
                <a:solidFill>
                  <a:schemeClr val="accent6"/>
                </a:solidFill>
              </a:rPr>
              <a:t>Maar: </a:t>
            </a:r>
          </a:p>
          <a:p>
            <a:pPr algn="ctr"/>
            <a:endParaRPr lang="en-GB" dirty="0">
              <a:solidFill>
                <a:schemeClr val="accent6"/>
              </a:solidFill>
            </a:endParaRPr>
          </a:p>
          <a:p>
            <a:pPr algn="ctr"/>
            <a:r>
              <a:rPr lang="en-GB" dirty="0" err="1">
                <a:solidFill>
                  <a:schemeClr val="accent6"/>
                </a:solidFill>
              </a:rPr>
              <a:t>Daarvoor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moet</a:t>
            </a:r>
            <a:r>
              <a:rPr lang="en-GB" dirty="0">
                <a:solidFill>
                  <a:schemeClr val="accent6"/>
                </a:solidFill>
              </a:rPr>
              <a:t> docent </a:t>
            </a:r>
            <a:r>
              <a:rPr lang="en-GB" dirty="0" err="1">
                <a:solidFill>
                  <a:schemeClr val="accent6"/>
                </a:solidFill>
              </a:rPr>
              <a:t>een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leeromgeving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inrichting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waarin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leerlingen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dit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kunnen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ontwikkelen</a:t>
            </a:r>
            <a:endParaRPr lang="en-GB" dirty="0">
              <a:solidFill>
                <a:schemeClr val="accent6"/>
              </a:solidFill>
            </a:endParaRPr>
          </a:p>
          <a:p>
            <a:pPr algn="ctr"/>
            <a:endParaRPr lang="en-GB" dirty="0">
              <a:solidFill>
                <a:schemeClr val="accent6"/>
              </a:solidFill>
            </a:endParaRPr>
          </a:p>
          <a:p>
            <a:r>
              <a:rPr lang="en-US" sz="1600" dirty="0">
                <a:solidFill>
                  <a:schemeClr val="accent6"/>
                </a:solidFill>
              </a:rPr>
              <a:t>Carless, D., &amp; </a:t>
            </a:r>
            <a:r>
              <a:rPr lang="en-US" sz="1600" dirty="0" err="1">
                <a:solidFill>
                  <a:schemeClr val="accent6"/>
                </a:solidFill>
              </a:rPr>
              <a:t>Winstone</a:t>
            </a:r>
            <a:r>
              <a:rPr lang="en-US" sz="1600" dirty="0">
                <a:solidFill>
                  <a:schemeClr val="accent6"/>
                </a:solidFill>
              </a:rPr>
              <a:t>, N. (2020). Teacher feedback literacy and its interplay with student feedback literacy. </a:t>
            </a:r>
            <a:r>
              <a:rPr lang="en-US" sz="1600" i="1" dirty="0">
                <a:solidFill>
                  <a:schemeClr val="accent6"/>
                </a:solidFill>
              </a:rPr>
              <a:t>Teaching in Higher Education</a:t>
            </a:r>
            <a:r>
              <a:rPr lang="en-US" sz="1600" dirty="0">
                <a:solidFill>
                  <a:schemeClr val="accent6"/>
                </a:solidFill>
              </a:rPr>
              <a:t>, 1-14. doi:10.1080/13562517.2020.1782372</a:t>
            </a:r>
            <a:endParaRPr lang="en-GB" sz="1600" dirty="0">
              <a:solidFill>
                <a:schemeClr val="accent6"/>
              </a:solidFill>
            </a:endParaRPr>
          </a:p>
        </p:txBody>
      </p:sp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49528ABC-C946-4985-8F1D-6AA671531A59}"/>
              </a:ext>
            </a:extLst>
          </p:cNvPr>
          <p:cNvSpPr/>
          <p:nvPr/>
        </p:nvSpPr>
        <p:spPr bwMode="auto">
          <a:xfrm>
            <a:off x="8186757" y="1988840"/>
            <a:ext cx="650835" cy="2664296"/>
          </a:xfrm>
          <a:prstGeom prst="curved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7E39EC8C-FED7-4663-8003-B47CF87234E9}"/>
              </a:ext>
            </a:extLst>
          </p:cNvPr>
          <p:cNvSpPr/>
          <p:nvPr/>
        </p:nvSpPr>
        <p:spPr bwMode="auto">
          <a:xfrm rot="10800000">
            <a:off x="303232" y="1988840"/>
            <a:ext cx="650835" cy="2664296"/>
          </a:xfrm>
          <a:prstGeom prst="curved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61041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337D9ADB5C34494C4EBA5DACBCEA8" ma:contentTypeVersion="11" ma:contentTypeDescription="Een nieuw document maken." ma:contentTypeScope="" ma:versionID="d48219acd0a9f7c942640a0813df47a7">
  <xsd:schema xmlns:xsd="http://www.w3.org/2001/XMLSchema" xmlns:xs="http://www.w3.org/2001/XMLSchema" xmlns:p="http://schemas.microsoft.com/office/2006/metadata/properties" xmlns:ns3="ae375950-9435-457e-bca7-51fde261a51b" xmlns:ns4="b8dde7d1-d5f5-48d9-8457-b5e9d4a831fe" targetNamespace="http://schemas.microsoft.com/office/2006/metadata/properties" ma:root="true" ma:fieldsID="30223579eeea835c7b882c39a4cf4807" ns3:_="" ns4:_="">
    <xsd:import namespace="ae375950-9435-457e-bca7-51fde261a51b"/>
    <xsd:import namespace="b8dde7d1-d5f5-48d9-8457-b5e9d4a831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375950-9435-457e-bca7-51fde261a5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de7d1-d5f5-48d9-8457-b5e9d4a831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A2F02D-18C3-4F81-AB3E-42008239FF23}">
  <ds:schemaRefs>
    <ds:schemaRef ds:uri="ae375950-9435-457e-bca7-51fde261a51b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b8dde7d1-d5f5-48d9-8457-b5e9d4a831f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48B0E8-026F-4636-ABC6-E5F1BD4C1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375950-9435-457e-bca7-51fde261a51b"/>
    <ds:schemaRef ds:uri="b8dde7d1-d5f5-48d9-8457-b5e9d4a831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181CF6-DDDE-4E9B-9967-49DE2857FB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1141</Words>
  <Application>Microsoft Office PowerPoint</Application>
  <PresentationFormat>On-screen Show (4:3)</PresentationFormat>
  <Paragraphs>170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Verdana</vt:lpstr>
      <vt:lpstr>Kantoorthema</vt:lpstr>
      <vt:lpstr>Kantoorthema</vt:lpstr>
      <vt:lpstr>1_Kantoorthema</vt:lpstr>
      <vt:lpstr>  Online festival Formatief Evalueren, 4 November 2020  Workshop: de leerling FE-cyclus Judith Gulikers</vt:lpstr>
      <vt:lpstr>Wat hebben we bereikt om 16.45?</vt:lpstr>
      <vt:lpstr>PowerPoint Presentation</vt:lpstr>
      <vt:lpstr>Waar staan jullie nu? </vt:lpstr>
      <vt:lpstr>Formatief evalueren =  </vt:lpstr>
      <vt:lpstr>Samenspel docent en leerling</vt:lpstr>
      <vt:lpstr>Wat is formatief evalueren en de FE cyclus?</vt:lpstr>
      <vt:lpstr>PowerPoint Presentation</vt:lpstr>
      <vt:lpstr>Samenspel docent en leerling</vt:lpstr>
      <vt:lpstr>PowerPoint Presentation</vt:lpstr>
      <vt:lpstr>Leernetwerk: 13 scholen maken hun leerlingcyclus</vt:lpstr>
      <vt:lpstr>Wat leren we hieruit?</vt:lpstr>
      <vt:lpstr>Aan de slag</vt:lpstr>
      <vt:lpstr>Deel jullie ideeën, “like” elkaar, of reageer/breid uit op elkaars ideeen</vt:lpstr>
      <vt:lpstr>Vervolgstappen</vt:lpstr>
      <vt:lpstr>Vervolg stappen + meer weten? </vt:lpstr>
      <vt:lpstr>Leerling en docent  FE gedrag gekoppeld </vt:lpstr>
      <vt:lpstr>Hebben we onze doelen bereikt?   https://www.exitticket.nl/ticket/5hxwy </vt:lpstr>
      <vt:lpstr>Literatuurreferenties</vt:lpstr>
      <vt:lpstr>6 Principes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festival Formatief Evalueren, 4 November 2020  Workshop: de leerling FE-cyclus Judith Gulikers</dc:title>
  <dc:creator>Gulikers, Judith</dc:creator>
  <cp:lastModifiedBy>Gulikers, Judith</cp:lastModifiedBy>
  <cp:revision>24</cp:revision>
  <dcterms:created xsi:type="dcterms:W3CDTF">2020-10-28T16:00:58Z</dcterms:created>
  <dcterms:modified xsi:type="dcterms:W3CDTF">2020-11-04T13:18:51Z</dcterms:modified>
</cp:coreProperties>
</file>