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4"/>
  </p:sldMasterIdLst>
  <p:notesMasterIdLst>
    <p:notesMasterId r:id="rId19"/>
  </p:notesMasterIdLst>
  <p:handoutMasterIdLst>
    <p:handoutMasterId r:id="rId20"/>
  </p:handoutMasterIdLst>
  <p:sldIdLst>
    <p:sldId id="256" r:id="rId5"/>
    <p:sldId id="421" r:id="rId6"/>
    <p:sldId id="414" r:id="rId7"/>
    <p:sldId id="336" r:id="rId8"/>
    <p:sldId id="391" r:id="rId9"/>
    <p:sldId id="401" r:id="rId10"/>
    <p:sldId id="400" r:id="rId11"/>
    <p:sldId id="409" r:id="rId12"/>
    <p:sldId id="415" r:id="rId13"/>
    <p:sldId id="416" r:id="rId14"/>
    <p:sldId id="417" r:id="rId15"/>
    <p:sldId id="418" r:id="rId16"/>
    <p:sldId id="419" r:id="rId17"/>
    <p:sldId id="420" r:id="rId18"/>
  </p:sldIdLst>
  <p:sldSz cx="12192000" cy="6858000"/>
  <p:notesSz cx="6765925" cy="9867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3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2A5B"/>
    <a:srgbClr val="66FF66"/>
    <a:srgbClr val="993366"/>
    <a:srgbClr val="CCFF99"/>
    <a:srgbClr val="FFFF66"/>
    <a:srgbClr val="FF9933"/>
    <a:srgbClr val="FF6600"/>
    <a:srgbClr val="CC99FF"/>
    <a:srgbClr val="570076"/>
    <a:srgbClr val="26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707" autoAdjust="0"/>
  </p:normalViewPr>
  <p:slideViewPr>
    <p:cSldViewPr>
      <p:cViewPr varScale="1">
        <p:scale>
          <a:sx n="123" d="100"/>
          <a:sy n="123" d="100"/>
        </p:scale>
        <p:origin x="10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946" y="102"/>
      </p:cViewPr>
      <p:guideLst>
        <p:guide orient="horz" pos="2880"/>
        <p:guide pos="2160"/>
        <p:guide orient="horz" pos="3108"/>
        <p:guide pos="2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Fontys Frutiger" charset="0"/>
              </a:defRPr>
            </a:lvl1pPr>
          </a:lstStyle>
          <a:p>
            <a:endParaRPr lang="nl-NL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4024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Fontys Frutiger" charset="0"/>
              </a:defRPr>
            </a:lvl1pPr>
          </a:lstStyle>
          <a:p>
            <a:fld id="{E08E4B52-91AD-CB47-9CF7-94E952E29DF2}" type="datetime1">
              <a:rPr lang="nl-NL" smtClean="0"/>
              <a:t>20-2-2020</a:t>
            </a:fld>
            <a:endParaRPr lang="nl-NL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Fontys Frutiger" charset="0"/>
              </a:defRPr>
            </a:lvl1pPr>
          </a:lstStyle>
          <a:p>
            <a:endParaRPr lang="nl-NL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4024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Fontys Frutiger" charset="0"/>
              </a:defRPr>
            </a:lvl1pPr>
          </a:lstStyle>
          <a:p>
            <a:fld id="{3E9E5D1A-8207-F74E-847F-AC80C53CE032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16960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4024" y="0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fld id="{B84C9008-6D53-5049-B516-F0DE16816FD9}" type="datetime1">
              <a:rPr lang="nl-NL" smtClean="0"/>
              <a:t>20-2-2020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2124" y="4687253"/>
            <a:ext cx="4961678" cy="444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4024" y="9374505"/>
            <a:ext cx="2931901" cy="4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fld id="{A995DA3A-915F-4D4C-A97C-252687C1E63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015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t>20-2-2020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9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t>20-2-2020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2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4C9008-6D53-5049-B516-F0DE16816FD9}" type="datetime1">
              <a:rPr lang="nl-NL" smtClean="0"/>
              <a:t>20-2-2020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DA3A-915F-4D4C-A97C-252687C1E6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pt-algsheet_NLvariant-witte-schaduw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0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7" y="2636912"/>
            <a:ext cx="11103024" cy="3888432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4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pt-sheet2-NL_algeme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 b="25480"/>
          <a:stretch/>
        </p:blipFill>
        <p:spPr>
          <a:xfrm>
            <a:off x="0" y="836712"/>
            <a:ext cx="12191999" cy="5472608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47595" y="260648"/>
            <a:ext cx="914300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 i="0">
                <a:solidFill>
                  <a:srgbClr val="502A5B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3351" y="1124744"/>
            <a:ext cx="992599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rgbClr val="502A5B"/>
                </a:solidFill>
                <a:latin typeface="Calibri Light" panose="020F0302020204030204" pitchFamily="34" charset="0"/>
              </a:defRPr>
            </a:lvl1pPr>
            <a:lvl2pPr>
              <a:defRPr sz="3200">
                <a:solidFill>
                  <a:srgbClr val="502A5B"/>
                </a:solidFill>
                <a:latin typeface="Calibri Light" panose="020F0302020204030204" pitchFamily="34" charset="0"/>
              </a:defRPr>
            </a:lvl2pPr>
            <a:lvl3pPr>
              <a:defRPr sz="2800">
                <a:solidFill>
                  <a:srgbClr val="502A5B"/>
                </a:solidFill>
                <a:latin typeface="Calibri Light" panose="020F0302020204030204" pitchFamily="34" charset="0"/>
              </a:defRPr>
            </a:lvl3pPr>
            <a:lvl4pPr>
              <a:defRPr sz="2400">
                <a:solidFill>
                  <a:srgbClr val="502A5B"/>
                </a:solidFill>
                <a:latin typeface="Calibri Light" panose="020F0302020204030204" pitchFamily="34" charset="0"/>
              </a:defRPr>
            </a:lvl4pPr>
            <a:lvl5pPr>
              <a:defRPr sz="2400">
                <a:solidFill>
                  <a:srgbClr val="502A5B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9" name="Afbeelding 8" descr="ppt-sheet2-NL_algeme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82282" b="87399"/>
          <a:stretch/>
        </p:blipFill>
        <p:spPr>
          <a:xfrm>
            <a:off x="191344" y="2110"/>
            <a:ext cx="1464502" cy="1152128"/>
          </a:xfrm>
          <a:prstGeom prst="rect">
            <a:avLst/>
          </a:prstGeom>
        </p:spPr>
      </p:pic>
      <p:pic>
        <p:nvPicPr>
          <p:cNvPr id="10" name="C52917D4-EFF5-48B9-8F5D-CF5810C05D0B" descr="A04F32AD-C2D2-4AC6-B70A-CAA58CB5E6CC@la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654" y="2459910"/>
            <a:ext cx="635902" cy="63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869DC1A-70A4-4233-A0B0-C83203937192" descr="7280B514-9FC9-40AA-A810-1814B2768F96@la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6185">
            <a:off x="10209535" y="2668985"/>
            <a:ext cx="938979" cy="9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3D462CA-5E0C-4EAD-8002-A5A84BF41BEF" descr="CFE02BE2-CF6F-4E69-B5AF-0499CD4F9C09@lan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429">
            <a:off x="10920536" y="3636610"/>
            <a:ext cx="939744" cy="93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F1B8AF6-8409-400E-AD9A-DED64357779E" descr="AA3C64EB-4586-4C00-9F2F-ECCC2BA84463@la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606">
            <a:off x="10337467" y="4574083"/>
            <a:ext cx="1166138" cy="11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4EC1B50-33C1-420F-AE4F-5FC54CB496D9" descr="88618DAD-9047-4EC7-AB28-8A056B9574E6@lan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536" y="5885694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0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pt-DGsheet3-NL_studievoor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889"/>
            <a:ext cx="9074563" cy="68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69729-BDCA-4591-B16F-DF78088672B8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A10E6-EF17-4444-BF85-893CFA489A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0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69729-BDCA-4591-B16F-DF78088672B8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A10E6-EF17-4444-BF85-893CFA489A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2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69729-BDCA-4591-B16F-DF78088672B8}" type="datetimeFigureOut">
              <a:rPr lang="nl-NL" smtClean="0"/>
              <a:t>20-2-2020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A10E6-EF17-4444-BF85-893CFA489A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8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pt-volgsheet_NL-logoklein.jpg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7"/>
          <a:stretch/>
        </p:blipFill>
        <p:spPr>
          <a:xfrm>
            <a:off x="0" y="16245"/>
            <a:ext cx="12192000" cy="6797131"/>
          </a:xfrm>
          <a:prstGeom prst="rect">
            <a:avLst/>
          </a:prstGeom>
        </p:spPr>
      </p:pic>
      <p:sp>
        <p:nvSpPr>
          <p:cNvPr id="3297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68760"/>
            <a:ext cx="108712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0" r:id="rId3"/>
    <p:sldLayoutId id="2147483661" r:id="rId4"/>
    <p:sldLayoutId id="2147483662" r:id="rId5"/>
    <p:sldLayoutId id="2147483663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i="0">
          <a:solidFill>
            <a:srgbClr val="570076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570076"/>
          </a:solidFill>
          <a:latin typeface="Fontys Frutiger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>
          <a:solidFill>
            <a:srgbClr val="570076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>
          <a:solidFill>
            <a:srgbClr val="570076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>
          <a:solidFill>
            <a:srgbClr val="570076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>
          <a:solidFill>
            <a:srgbClr val="570076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>
          <a:solidFill>
            <a:srgbClr val="570076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70076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6000" dirty="0"/>
            </a:br>
            <a:r>
              <a:rPr lang="nl-NL" sz="6000" dirty="0"/>
              <a:t>Lerarenopleiding </a:t>
            </a:r>
            <a:br>
              <a:rPr lang="nl-NL" sz="6000" dirty="0"/>
            </a:br>
            <a:r>
              <a:rPr lang="nl-NL" sz="6000" dirty="0" err="1"/>
              <a:t>Science&amp;Technology</a:t>
            </a:r>
            <a:br>
              <a:rPr lang="nl-NL" sz="6000" dirty="0"/>
            </a:br>
            <a:br>
              <a:rPr lang="nl-NL" sz="6000" dirty="0"/>
            </a:br>
            <a:r>
              <a:rPr lang="nl-NL" sz="2000" dirty="0"/>
              <a:t>mandy.stoop@fontys.nl</a:t>
            </a:r>
            <a:br>
              <a:rPr lang="nl-NL" sz="6000" dirty="0"/>
            </a:br>
            <a:endParaRPr lang="nl-NL" sz="6000" b="0" dirty="0"/>
          </a:p>
        </p:txBody>
      </p:sp>
    </p:spTree>
    <p:extLst>
      <p:ext uri="{BB962C8B-B14F-4D97-AF65-F5344CB8AC3E}">
        <p14:creationId xmlns:p14="http://schemas.microsoft.com/office/powerpoint/2010/main" val="1543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6DBDAF6-3246-4362-9EB1-823C04BE369A}"/>
              </a:ext>
            </a:extLst>
          </p:cNvPr>
          <p:cNvSpPr txBox="1"/>
          <p:nvPr/>
        </p:nvSpPr>
        <p:spPr>
          <a:xfrm>
            <a:off x="2495600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6 rollen van de leraar </a:t>
            </a:r>
            <a:r>
              <a:rPr lang="nl-NL" sz="36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Martie</a:t>
            </a:r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sz="36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Slooter</a:t>
            </a:r>
            <a:endParaRPr lang="nl-NL" sz="3600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9A6A57E-63E3-42AE-94D9-D5546980E9DE}"/>
              </a:ext>
            </a:extLst>
          </p:cNvPr>
          <p:cNvSpPr txBox="1"/>
          <p:nvPr/>
        </p:nvSpPr>
        <p:spPr>
          <a:xfrm>
            <a:off x="1847528" y="1556792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gastheer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presentator 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didacticus 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pedagoog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afsluiter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leercoach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F571751-4DB5-4317-993A-D175565C2317}"/>
              </a:ext>
            </a:extLst>
          </p:cNvPr>
          <p:cNvSpPr txBox="1"/>
          <p:nvPr/>
        </p:nvSpPr>
        <p:spPr>
          <a:xfrm>
            <a:off x="4799856" y="6006479"/>
            <a:ext cx="779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Slooter</a:t>
            </a:r>
            <a:r>
              <a:rPr lang="nl-NL" sz="1400" dirty="0"/>
              <a:t>, M. (2013). </a:t>
            </a:r>
            <a:r>
              <a:rPr lang="nl-NL" sz="1400" i="1" dirty="0"/>
              <a:t>De vijf rollen van de leraar</a:t>
            </a:r>
            <a:r>
              <a:rPr lang="nl-NL" sz="1400" dirty="0"/>
              <a:t>. CPS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6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6DBDAF6-3246-4362-9EB1-823C04BE369A}"/>
              </a:ext>
            </a:extLst>
          </p:cNvPr>
          <p:cNvSpPr txBox="1"/>
          <p:nvPr/>
        </p:nvSpPr>
        <p:spPr>
          <a:xfrm>
            <a:off x="2495600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Afbakening van de beoogde leeromgeving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9A6A57E-63E3-42AE-94D9-D5546980E9DE}"/>
              </a:ext>
            </a:extLst>
          </p:cNvPr>
          <p:cNvSpPr txBox="1"/>
          <p:nvPr/>
        </p:nvSpPr>
        <p:spPr>
          <a:xfrm>
            <a:off x="623392" y="2204864"/>
            <a:ext cx="10297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praktijk voor T&amp;T</a:t>
            </a:r>
          </a:p>
          <a:p>
            <a:endParaRPr lang="nl-NL" sz="36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              	Activerend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              	Construerend 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Doelgericht </a:t>
            </a:r>
          </a:p>
          <a:p>
            <a:endParaRPr lang="nl-NL" sz="36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6DBDAF6-3246-4362-9EB1-823C04BE369A}"/>
              </a:ext>
            </a:extLst>
          </p:cNvPr>
          <p:cNvSpPr txBox="1"/>
          <p:nvPr/>
        </p:nvSpPr>
        <p:spPr>
          <a:xfrm>
            <a:off x="2423592" y="54431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Een effectieve leeromgeving inrichten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9A6A57E-63E3-42AE-94D9-D5546980E9DE}"/>
              </a:ext>
            </a:extLst>
          </p:cNvPr>
          <p:cNvSpPr txBox="1"/>
          <p:nvPr/>
        </p:nvSpPr>
        <p:spPr>
          <a:xfrm>
            <a:off x="767408" y="1052736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HILL</a:t>
            </a:r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Impact Learning </a:t>
            </a:r>
            <a:r>
              <a:rPr lang="nl-NL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Lasts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nl-NL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Dochy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2015)</a:t>
            </a:r>
          </a:p>
          <a:p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DB683-E0E6-4A85-9D66-52704A0F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52" y="1652900"/>
            <a:ext cx="1022805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Urgentie, hiaat en probleem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Zelfmanagement &amp; </a:t>
            </a:r>
            <a:r>
              <a:rPr kumimoji="0" lang="nl-NL" altLang="nl-NL" sz="36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learner</a:t>
            </a: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agency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Coöperatie, interactie &amp;coaching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Hybride leren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Actie &amp; kennisdeling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Flexibele leerruimte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Assessment as </a:t>
            </a:r>
            <a:r>
              <a:rPr kumimoji="0" lang="nl-NL" altLang="nl-NL" sz="36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learning</a:t>
            </a: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&amp; assessment </a:t>
            </a:r>
            <a:r>
              <a:rPr kumimoji="0" lang="nl-NL" altLang="nl-NL" sz="36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nl-NL" altLang="nl-NL" sz="3600" b="0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learning</a:t>
            </a:r>
            <a:r>
              <a:rPr kumimoji="0" lang="nl-NL" altLang="nl-NL" sz="36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0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6DBDAF6-3246-4362-9EB1-823C04BE369A}"/>
              </a:ext>
            </a:extLst>
          </p:cNvPr>
          <p:cNvSpPr txBox="1"/>
          <p:nvPr/>
        </p:nvSpPr>
        <p:spPr>
          <a:xfrm>
            <a:off x="2423592" y="54431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Een effectieve onderwijsstrategieën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9A6A57E-63E3-42AE-94D9-D5546980E9DE}"/>
              </a:ext>
            </a:extLst>
          </p:cNvPr>
          <p:cNvSpPr txBox="1"/>
          <p:nvPr/>
        </p:nvSpPr>
        <p:spPr>
          <a:xfrm>
            <a:off x="767408" y="1052736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HITS</a:t>
            </a:r>
            <a:r>
              <a:rPr lang="nl-NL" sz="36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Impact Teaching </a:t>
            </a:r>
            <a:r>
              <a:rPr lang="en-GB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Strategies</a:t>
            </a:r>
            <a:r>
              <a:rPr lang="nl-NL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Hattie, J. (2009)</a:t>
            </a:r>
            <a:endParaRPr lang="nl-NL" sz="36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DB683-E0E6-4A85-9D66-52704A0F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55" y="1408957"/>
            <a:ext cx="5981766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Doelen stellen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Lessen structuren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Expliciete directe instructie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altLang="nl-NL" sz="28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Uitgewerkte voorbeelden inzetten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Samenwerkend leren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Veelvuldig blootstellen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Bevragen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altLang="nl-NL" sz="28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Feedback geven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l-NL" altLang="nl-NL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Metacognitieve strategieën aanleren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nl-NL" altLang="nl-NL" sz="28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Differentiëren</a:t>
            </a:r>
            <a:endParaRPr kumimoji="0" lang="nl-NL" altLang="nl-NL" sz="28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39E1B69-12CF-411B-9505-B7F963EF09B3}"/>
              </a:ext>
            </a:extLst>
          </p:cNvPr>
          <p:cNvSpPr txBox="1"/>
          <p:nvPr/>
        </p:nvSpPr>
        <p:spPr>
          <a:xfrm>
            <a:off x="1703512" y="116684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Puzzelen maar!</a:t>
            </a:r>
          </a:p>
          <a:p>
            <a:endParaRPr lang="nl-NL" sz="7200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nl-NL" sz="4800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Breng leeromgeving en strategie bij elkaar, welke rol past hierbij?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654CF92-820C-4D66-B7A8-E521209235B5}"/>
              </a:ext>
            </a:extLst>
          </p:cNvPr>
          <p:cNvSpPr txBox="1"/>
          <p:nvPr/>
        </p:nvSpPr>
        <p:spPr>
          <a:xfrm>
            <a:off x="5519936" y="5877272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Puzzel Design: Luc de Brouwer, student S&amp;T</a:t>
            </a:r>
          </a:p>
        </p:txBody>
      </p:sp>
    </p:spTree>
    <p:extLst>
      <p:ext uri="{BB962C8B-B14F-4D97-AF65-F5344CB8AC3E}">
        <p14:creationId xmlns:p14="http://schemas.microsoft.com/office/powerpoint/2010/main" val="30872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BA1E6-2201-48F7-9D1A-D50E6271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Workshop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BDB97D-39B9-4214-AB76-747D3C52F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2492896"/>
            <a:ext cx="9925998" cy="5472608"/>
          </a:xfrm>
        </p:spPr>
        <p:txBody>
          <a:bodyPr/>
          <a:lstStyle/>
          <a:p>
            <a:pPr marL="0" indent="0">
              <a:buNone/>
            </a:pPr>
            <a:r>
              <a:rPr lang="nl-NL" sz="3200" dirty="0" err="1"/>
              <a:t>Good</a:t>
            </a:r>
            <a:r>
              <a:rPr lang="nl-NL" sz="3200" dirty="0"/>
              <a:t> </a:t>
            </a:r>
            <a:r>
              <a:rPr lang="nl-NL" sz="3200" dirty="0" err="1"/>
              <a:t>Practice</a:t>
            </a:r>
            <a:r>
              <a:rPr lang="nl-NL" sz="3200" dirty="0"/>
              <a:t> – lerarenopleiding </a:t>
            </a:r>
            <a:r>
              <a:rPr lang="nl-NL" sz="3200" dirty="0" err="1"/>
              <a:t>Science&amp;Technology</a:t>
            </a:r>
            <a:endParaRPr lang="nl-NL" sz="3200" dirty="0"/>
          </a:p>
          <a:p>
            <a:pPr marL="0" indent="0">
              <a:buNone/>
            </a:pPr>
            <a:r>
              <a:rPr lang="nl-NL" sz="3200" dirty="0"/>
              <a:t>De leeromgeving</a:t>
            </a:r>
          </a:p>
          <a:p>
            <a:pPr marL="0" indent="0">
              <a:buNone/>
            </a:pPr>
            <a:r>
              <a:rPr lang="nl-NL" sz="3200" dirty="0"/>
              <a:t>De strategieën</a:t>
            </a:r>
          </a:p>
          <a:p>
            <a:pPr marL="1371600" lvl="3" indent="0">
              <a:buNone/>
            </a:pPr>
            <a:r>
              <a:rPr lang="nl-NL" sz="3600" dirty="0"/>
              <a:t>Docentrollen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34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0CE75-6188-4CBC-8DF8-AC3EB3C7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Bevoegdheden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4AD918-CDF1-4E6B-88B9-18B5560F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060848"/>
            <a:ext cx="9925998" cy="5472608"/>
          </a:xfrm>
        </p:spPr>
        <p:txBody>
          <a:bodyPr/>
          <a:lstStyle/>
          <a:p>
            <a:pPr marL="0" lvl="0" indent="0">
              <a:buNone/>
            </a:pPr>
            <a:r>
              <a:rPr lang="nl-NL" sz="2800" dirty="0"/>
              <a:t>Tweedegraads bevoegdheid techniek</a:t>
            </a:r>
          </a:p>
          <a:p>
            <a:pPr lvl="0"/>
            <a:r>
              <a:rPr lang="nl-NL" sz="2800" dirty="0"/>
              <a:t>Techniek en Onderzoek &amp; Ontwerpen</a:t>
            </a:r>
          </a:p>
          <a:p>
            <a:pPr lvl="0"/>
            <a:r>
              <a:rPr lang="nl-NL" sz="2800" dirty="0"/>
              <a:t>aspecten van Natuur- en scheikunde, Biologie tot en met de tweede klas (leergebied Mens en Natuur)</a:t>
            </a:r>
          </a:p>
          <a:p>
            <a:pPr lvl="0"/>
            <a:r>
              <a:rPr lang="nl-NL" sz="2800" dirty="0"/>
              <a:t>het kennisgebied ‘De natuur, waaronder biologie’ in het Basis Onderwijs</a:t>
            </a:r>
          </a:p>
          <a:p>
            <a:pPr lvl="0"/>
            <a:r>
              <a:rPr lang="nl-NL" sz="2800" dirty="0"/>
              <a:t>T&amp;T kan zodra het een erkend vak is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38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Veranderende beroepsrollen van de leraar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263351" y="2276872"/>
            <a:ext cx="5832649" cy="432048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4 beroepsrollen: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nl-NL" dirty="0"/>
              <a:t>Talentcoach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nl-NL" dirty="0"/>
              <a:t>Ontwerper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nl-NL" dirty="0"/>
              <a:t>Netwerker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nl-NL" dirty="0"/>
              <a:t>Bèta-Technisch professional</a:t>
            </a:r>
          </a:p>
        </p:txBody>
      </p:sp>
      <p:pic>
        <p:nvPicPr>
          <p:cNvPr id="4" name="Afbeelding 3" descr="Afbeelding met binnen, tafel, keuken, rommelig&#10;&#10;Automatisch gegenereerde beschrijving">
            <a:extLst>
              <a:ext uri="{FF2B5EF4-FFF2-40B4-BE49-F238E27FC236}">
                <a16:creationId xmlns:a16="http://schemas.microsoft.com/office/drawing/2014/main" id="{653DCFDC-6672-44E1-8C7A-14D7A2AC9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6" r="27354"/>
          <a:stretch/>
        </p:blipFill>
        <p:spPr>
          <a:xfrm>
            <a:off x="6359351" y="836712"/>
            <a:ext cx="5832649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Opleidingsconcept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263351" y="2276872"/>
            <a:ext cx="7920881" cy="4320480"/>
          </a:xfrm>
        </p:spPr>
        <p:txBody>
          <a:bodyPr/>
          <a:lstStyle/>
          <a:p>
            <a:pPr marL="0" indent="0">
              <a:buNone/>
            </a:pPr>
            <a:r>
              <a:rPr lang="nl-NL" sz="3200" dirty="0"/>
              <a:t>Leeromgevingen leren creëren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Leren in scholen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Leren in bedrijven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Leren in de opleiding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Leren in instellingen</a:t>
            </a:r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D5F5EA-4E72-4062-B148-84FF255F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31" y="764704"/>
            <a:ext cx="440779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2447595" y="260648"/>
            <a:ext cx="3648405" cy="685800"/>
          </a:xfrm>
        </p:spPr>
        <p:txBody>
          <a:bodyPr/>
          <a:lstStyle/>
          <a:p>
            <a:r>
              <a:rPr lang="nl-NL" dirty="0"/>
              <a:t>Eigenaarschap bij de student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263352" y="2276872"/>
            <a:ext cx="9925998" cy="4320480"/>
          </a:xfrm>
        </p:spPr>
        <p:txBody>
          <a:bodyPr/>
          <a:lstStyle/>
          <a:p>
            <a:pPr lvl="0"/>
            <a:endParaRPr lang="nl-NL" sz="3200" dirty="0"/>
          </a:p>
          <a:p>
            <a:pPr lvl="0"/>
            <a:r>
              <a:rPr lang="nl-NL" sz="3200" dirty="0"/>
              <a:t>Een student bepaalt zelf hoe en in hoeverre hij zich in elk van de beroepsrollen ontwikkelt in een beroepscontext.</a:t>
            </a:r>
          </a:p>
          <a:p>
            <a:pPr lvl="0"/>
            <a:r>
              <a:rPr lang="nl-NL" sz="3200" dirty="0"/>
              <a:t>Studenten kiezen zelf of en welke vakken ze willen volgen.</a:t>
            </a:r>
          </a:p>
          <a:p>
            <a:r>
              <a:rPr lang="nl-NL" sz="3200" dirty="0"/>
              <a:t>Studenten ontwerpen hun leerervaringen in de Designstudio.</a:t>
            </a:r>
          </a:p>
          <a:p>
            <a:r>
              <a:rPr lang="nl-NL" sz="3200" dirty="0"/>
              <a:t>Studenten verzamelen bewijs voor hun leeruitkomsten</a:t>
            </a:r>
          </a:p>
        </p:txBody>
      </p:sp>
      <p:pic>
        <p:nvPicPr>
          <p:cNvPr id="3" name="Afbeelding 2" descr="Afbeelding met persoon, tafel, binnen, venster&#10;&#10;Automatisch gegenereerde beschrijving">
            <a:extLst>
              <a:ext uri="{FF2B5EF4-FFF2-40B4-BE49-F238E27FC236}">
                <a16:creationId xmlns:a16="http://schemas.microsoft.com/office/drawing/2014/main" id="{F6E4D253-3D58-469B-9CC0-97610D34D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7" t="25850" r="13375" b="21386"/>
          <a:stretch/>
        </p:blipFill>
        <p:spPr>
          <a:xfrm>
            <a:off x="5820865" y="260648"/>
            <a:ext cx="4368485" cy="21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Navigatiekader voor leren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89B58706-D15F-4226-9623-ED550A24C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997" t="23346" r="26888" b="13331"/>
          <a:stretch/>
        </p:blipFill>
        <p:spPr>
          <a:xfrm>
            <a:off x="1991544" y="1556792"/>
            <a:ext cx="7933168" cy="4862264"/>
          </a:xfr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03A0393-F54E-4EC2-8C30-8E5224F08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01" t="53150" r="20858" b="30050"/>
          <a:stretch/>
        </p:blipFill>
        <p:spPr>
          <a:xfrm>
            <a:off x="5951984" y="3987924"/>
            <a:ext cx="5933878" cy="2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1C0C1-39B8-4724-9BF9-2746CE2E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Design Studio Vormgeving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9325EF-9EBA-47EB-A5B8-2580B6EC1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2060848"/>
            <a:ext cx="5400600" cy="5472608"/>
          </a:xfrm>
        </p:spPr>
        <p:txBody>
          <a:bodyPr/>
          <a:lstStyle/>
          <a:p>
            <a:r>
              <a:rPr lang="nl-NL" dirty="0"/>
              <a:t>Peer-</a:t>
            </a:r>
            <a:r>
              <a:rPr lang="nl-NL" dirty="0" err="1"/>
              <a:t>to</a:t>
            </a:r>
            <a:r>
              <a:rPr lang="nl-NL" dirty="0"/>
              <a:t>-peer leren</a:t>
            </a:r>
          </a:p>
          <a:p>
            <a:r>
              <a:rPr lang="nl-NL" dirty="0"/>
              <a:t>Duidelijk leervragen voorafgaand aan de bijeenkomst</a:t>
            </a:r>
          </a:p>
          <a:p>
            <a:r>
              <a:rPr lang="nl-NL" dirty="0"/>
              <a:t>Inzet van geprotocolleerde dialogen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tafel, kamer, zitten, man&#10;&#10;Automatisch gegenereerde beschrijving">
            <a:extLst>
              <a:ext uri="{FF2B5EF4-FFF2-40B4-BE49-F238E27FC236}">
                <a16:creationId xmlns:a16="http://schemas.microsoft.com/office/drawing/2014/main" id="{608B4B12-0154-4DA4-A602-84DE2FF5D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74"/>
          <a:stretch/>
        </p:blipFill>
        <p:spPr>
          <a:xfrm>
            <a:off x="5015880" y="1844824"/>
            <a:ext cx="479164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7382E-8CEB-4FD0-AAB0-9645E908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Docentrollen in de opleiding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E412257-8F2C-4D97-B07D-FDA4CE8F4A51}"/>
              </a:ext>
            </a:extLst>
          </p:cNvPr>
          <p:cNvSpPr txBox="1">
            <a:spLocks/>
          </p:cNvSpPr>
          <p:nvPr/>
        </p:nvSpPr>
        <p:spPr bwMode="auto">
          <a:xfrm>
            <a:off x="551384" y="1988840"/>
            <a:ext cx="1015312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600" b="0" i="0">
                <a:solidFill>
                  <a:srgbClr val="502A5B"/>
                </a:solidFill>
                <a:latin typeface="Calibri Light" panose="020F0302020204030204" pitchFamily="34" charset="0"/>
                <a:ea typeface="+mn-ea"/>
                <a:cs typeface="Arial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3200" b="0" i="0">
                <a:solidFill>
                  <a:srgbClr val="502A5B"/>
                </a:solidFill>
                <a:latin typeface="Calibri Light" panose="020F0302020204030204" pitchFamily="34" charset="0"/>
                <a:ea typeface="+mn-ea"/>
                <a:cs typeface="Arial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0" i="0">
                <a:solidFill>
                  <a:srgbClr val="502A5B"/>
                </a:solidFill>
                <a:latin typeface="Calibri Light" panose="020F0302020204030204" pitchFamily="34" charset="0"/>
                <a:ea typeface="+mn-ea"/>
                <a:cs typeface="Arial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0" i="0">
                <a:solidFill>
                  <a:srgbClr val="502A5B"/>
                </a:solidFill>
                <a:latin typeface="Calibri Light" panose="020F0302020204030204" pitchFamily="34" charset="0"/>
                <a:ea typeface="+mn-ea"/>
                <a:cs typeface="Arial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0" i="0">
                <a:solidFill>
                  <a:srgbClr val="502A5B"/>
                </a:solidFill>
                <a:latin typeface="Calibri Light" panose="020F0302020204030204" pitchFamily="34" charset="0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70076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70076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70076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70076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nl-NL" kern="0" dirty="0"/>
              <a:t>Coach </a:t>
            </a:r>
            <a:r>
              <a:rPr lang="nl-NL" kern="0" dirty="0" err="1"/>
              <a:t>tbv</a:t>
            </a:r>
            <a:r>
              <a:rPr lang="nl-NL" kern="0" dirty="0"/>
              <a:t> de zelfsturing</a:t>
            </a:r>
          </a:p>
          <a:p>
            <a:pPr eaLnBrk="1" hangingPunct="1"/>
            <a:r>
              <a:rPr lang="nl-NL" kern="0" dirty="0"/>
              <a:t>Expert docenten </a:t>
            </a:r>
          </a:p>
          <a:p>
            <a:pPr eaLnBrk="1" hangingPunct="1"/>
            <a:r>
              <a:rPr lang="nl-NL" kern="0" dirty="0"/>
              <a:t>Assessoren / beoordelaars</a:t>
            </a:r>
          </a:p>
          <a:p>
            <a:pPr marL="0" indent="0" eaLnBrk="1" hangingPunct="1">
              <a:buNone/>
            </a:pPr>
            <a:endParaRPr lang="nl-NL" kern="0" dirty="0"/>
          </a:p>
        </p:txBody>
      </p:sp>
      <p:pic>
        <p:nvPicPr>
          <p:cNvPr id="4" name="Afbeelding 3" descr="Afbeelding met tafel, binnen, persoon, zitten&#10;&#10;Automatisch gegenereerde beschrijving">
            <a:extLst>
              <a:ext uri="{FF2B5EF4-FFF2-40B4-BE49-F238E27FC236}">
                <a16:creationId xmlns:a16="http://schemas.microsoft.com/office/drawing/2014/main" id="{CD227D97-8636-456D-A356-01451E335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18500" r="1962" b="26901"/>
          <a:stretch/>
        </p:blipFill>
        <p:spPr>
          <a:xfrm>
            <a:off x="5444772" y="3861048"/>
            <a:ext cx="6747228" cy="30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Fontys Frutiger"/>
        <a:ea typeface="ＭＳ Ｐゴシック"/>
        <a:cs typeface=""/>
      </a:majorFont>
      <a:minorFont>
        <a:latin typeface="Fontys Frutiger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92FE34E5719A46892F4F2DB2C911C2" ma:contentTypeVersion="7" ma:contentTypeDescription="Een nieuw document maken." ma:contentTypeScope="" ma:versionID="9728771c66a3a837321ad6d7239a1e0b">
  <xsd:schema xmlns:xsd="http://www.w3.org/2001/XMLSchema" xmlns:xs="http://www.w3.org/2001/XMLSchema" xmlns:p="http://schemas.microsoft.com/office/2006/metadata/properties" xmlns:ns3="2b873d43-8fbb-4ade-b235-0365d570cc7c" targetNamespace="http://schemas.microsoft.com/office/2006/metadata/properties" ma:root="true" ma:fieldsID="fc6b68515ebf978e6d24edbbd6b5ca82" ns3:_="">
    <xsd:import namespace="2b873d43-8fbb-4ade-b235-0365d570cc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73d43-8fbb-4ade-b235-0365d570c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EB0AFB-7F59-42B5-840B-D20B2F141E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D8089B-CCA7-46B1-8D6A-5FA8D82AAD6B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2b873d43-8fbb-4ade-b235-0365d570cc7c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230125-307B-47A9-8CFF-1A1FA55E23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73d43-8fbb-4ade-b235-0365d570cc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</Words>
  <Application>Microsoft Office PowerPoint</Application>
  <PresentationFormat>Breedbeeld</PresentationFormat>
  <Paragraphs>88</Paragraphs>
  <Slides>14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Calibri Light</vt:lpstr>
      <vt:lpstr>Fontys Frutiger</vt:lpstr>
      <vt:lpstr>Symbol</vt:lpstr>
      <vt:lpstr>Times</vt:lpstr>
      <vt:lpstr>Times New Roman</vt:lpstr>
      <vt:lpstr>Blank Presentation</vt:lpstr>
      <vt:lpstr> Lerarenopleiding  Science&amp;Technology  mandy.stoop@fontys.nl </vt:lpstr>
      <vt:lpstr>Programma Workshop</vt:lpstr>
      <vt:lpstr>Bevoegdheden</vt:lpstr>
      <vt:lpstr>Veranderende beroepsrollen van de leraar</vt:lpstr>
      <vt:lpstr>Opleidingsconcept</vt:lpstr>
      <vt:lpstr>Eigenaarschap bij de student</vt:lpstr>
      <vt:lpstr>Navigatiekader voor leren</vt:lpstr>
      <vt:lpstr>Design Studio Vormgeving</vt:lpstr>
      <vt:lpstr>Docentrollen in de opleiding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Fontys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Fontys Hogeschool Werktuigbouwkunde</dc:title>
  <dc:creator>hnk</dc:creator>
  <cp:lastModifiedBy>Evelien Veltman</cp:lastModifiedBy>
  <cp:revision>435</cp:revision>
  <cp:lastPrinted>2014-09-22T07:43:48Z</cp:lastPrinted>
  <dcterms:created xsi:type="dcterms:W3CDTF">2004-10-12T17:10:59Z</dcterms:created>
  <dcterms:modified xsi:type="dcterms:W3CDTF">2020-02-20T12:24:32Z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0x010100F092FE34E5719A46892F4F2DB2C911C2</vt:lpwstr>
  </property>
</Properties>
</file>