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6" r:id="rId2"/>
    <p:sldId id="725" r:id="rId3"/>
    <p:sldId id="711" r:id="rId4"/>
    <p:sldId id="713" r:id="rId5"/>
    <p:sldId id="720" r:id="rId6"/>
    <p:sldId id="7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rith Pennink" initials="DP" lastIdx="1" clrIdx="0">
    <p:extLst>
      <p:ext uri="{19B8F6BF-5375-455C-9EA6-DF929625EA0E}">
        <p15:presenceInfo xmlns:p15="http://schemas.microsoft.com/office/powerpoint/2012/main" userId="S::d.h.m.pennink@hva.nl::0b767750-7374-4eda-a8bb-b350b1fb5c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ED7"/>
    <a:srgbClr val="CC9900"/>
    <a:srgbClr val="D6EBEE"/>
    <a:srgbClr val="CCFFCC"/>
    <a:srgbClr val="D9DEE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D54EE-0685-42FD-BCD4-FD9EAF9F290C}" v="26" dt="2023-01-18T09:48:28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E8C5-7CA1-46DD-BF60-EC9B00F84695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1F583-3FED-4CF6-9858-3B2B9ADCAD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2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307" y="1156060"/>
            <a:ext cx="10363200" cy="1470025"/>
          </a:xfrm>
        </p:spPr>
        <p:txBody>
          <a:bodyPr anchor="b" anchorCtr="0"/>
          <a:lstStyle>
            <a:lvl1pPr>
              <a:defRPr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10770" y="2626084"/>
            <a:ext cx="8016021" cy="94154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titelstijl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FC3A95F7-B879-F842-9E1F-2474FF7BB42B}" type="slidenum">
              <a:rPr lang="nl-NL">
                <a:solidFill>
                  <a:prstClr val="white"/>
                </a:solidFill>
              </a:rPr>
              <a:pPr/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2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78C02-9663-8F41-9A9C-C254456693DC}" type="slidenum">
              <a:rPr lang="nl-NL">
                <a:solidFill>
                  <a:prstClr val="white"/>
                </a:solidFill>
              </a:rPr>
              <a:pPr/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0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 anchorCtr="0"/>
          <a:lstStyle>
            <a:lvl1pPr algn="l">
              <a:defRPr sz="3200" b="0" cap="all"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812840FA-1A16-014F-A91E-439CF21A6578}" type="slidenum">
              <a:rPr lang="nl-NL">
                <a:solidFill>
                  <a:prstClr val="white"/>
                </a:solidFill>
              </a:rPr>
              <a:pPr/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7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53848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97600" y="2085609"/>
            <a:ext cx="5384800" cy="4039333"/>
          </a:xfrm>
        </p:spPr>
        <p:txBody>
          <a:bodyPr>
            <a:normAutofit/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1pPr>
            <a:lvl2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>
                <a:latin typeface="+mn-lt"/>
              </a:defRPr>
            </a:lvl2pPr>
            <a:lvl3pPr marL="896938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>
                <a:latin typeface="+mn-lt"/>
              </a:defRPr>
            </a:lvl3pPr>
            <a:lvl4pPr marL="1255713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>
                <a:latin typeface="+mn-lt"/>
              </a:defRPr>
            </a:lvl4pPr>
            <a:lvl5pPr marL="161290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>
                <a:solidFill>
                  <a:prstClr val="white"/>
                </a:solidFill>
              </a:rPr>
              <a:pPr/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6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342000" marR="0" indent="-34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>
                <a:solidFill>
                  <a:prstClr val="white"/>
                </a:solidFill>
              </a:rPr>
              <a:pPr/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6448" y="2055235"/>
            <a:ext cx="10972800" cy="1143000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C951B0-0049-6344-AEBF-17358458F3BB}" type="slidenum">
              <a:rPr lang="nl-NL">
                <a:solidFill>
                  <a:prstClr val="white"/>
                </a:solidFill>
              </a:rPr>
              <a:pPr/>
              <a:t>‹#›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6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9445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2100263"/>
            <a:ext cx="109728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KLIK OM DE TEKSTSTIJL VAN HET MODEL TE BEWERKEN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1245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06667" y="6124576"/>
            <a:ext cx="8360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9004725-3891-F142-B776-4F4F06198762}" type="slidenum">
              <a:rPr lang="nl-NL" smtClean="0">
                <a:solidFill>
                  <a:prstClr val="white"/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+mj-lt"/>
          <a:ea typeface="ＭＳ Ｐゴシック" charset="-128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/>
        </a:defRPr>
      </a:lvl1pPr>
      <a:lvl2pPr marL="6286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/>
        </a:defRPr>
      </a:lvl2pPr>
      <a:lvl3pPr marL="896938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/>
        </a:defRPr>
      </a:lvl3pPr>
      <a:lvl4pPr marL="1255713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/>
        </a:defRPr>
      </a:lvl4pPr>
      <a:lvl5pPr marL="161290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sie.org/en/project/teaedu4ct/" TargetMode="External"/><Relationship Id="rId2" Type="http://schemas.openxmlformats.org/officeDocument/2006/relationships/hyperlink" Target="https://kieswijzerprogrammeren.nl/cursus/dem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sf.vu.lt/en/teaedu4ct/modu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A95F7-B879-F842-9E1F-2474FF7BB42B}" type="slidenum">
              <a:rPr lang="nl-NL" smtClean="0">
                <a:solidFill>
                  <a:prstClr val="white"/>
                </a:solidFill>
              </a:rPr>
              <a:pPr/>
              <a:t>1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3E56F-5250-46CA-A292-6C437EB3BF24}"/>
              </a:ext>
            </a:extLst>
          </p:cNvPr>
          <p:cNvSpPr txBox="1"/>
          <p:nvPr/>
        </p:nvSpPr>
        <p:spPr>
          <a:xfrm>
            <a:off x="924909" y="1168308"/>
            <a:ext cx="1019503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OPBRENGST </a:t>
            </a:r>
          </a:p>
          <a:p>
            <a:pPr algn="ctr"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BRAINSTORMSESSIE </a:t>
            </a:r>
          </a:p>
          <a:p>
            <a:pPr algn="ctr"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3200" b="1" dirty="0">
                <a:solidFill>
                  <a:srgbClr val="FF0000"/>
                </a:solidFill>
                <a:ea typeface="PMingLiU" panose="02020500000000000000" pitchFamily="18" charset="-120"/>
              </a:rPr>
              <a:t>11 </a:t>
            </a:r>
            <a:r>
              <a:rPr lang="en-US" sz="3200" b="1" dirty="0" err="1">
                <a:solidFill>
                  <a:srgbClr val="FF0000"/>
                </a:solidFill>
                <a:ea typeface="PMingLiU" panose="02020500000000000000" pitchFamily="18" charset="-120"/>
              </a:rPr>
              <a:t>mei</a:t>
            </a:r>
            <a:r>
              <a:rPr lang="en-US" sz="3200" b="1" dirty="0">
                <a:solidFill>
                  <a:srgbClr val="FF0000"/>
                </a:solidFill>
                <a:ea typeface="PMingLiU" panose="02020500000000000000" pitchFamily="18" charset="-120"/>
              </a:rPr>
              <a:t> 2022</a:t>
            </a:r>
            <a:endParaRPr lang="nl-NL" sz="1600" dirty="0">
              <a:solidFill>
                <a:srgbClr val="FF0000"/>
              </a:solidFill>
              <a:effectLst/>
              <a:ea typeface="PMingLiU" panose="02020500000000000000" pitchFamily="18" charset="-120"/>
            </a:endParaRPr>
          </a:p>
          <a:p>
            <a:pPr algn="ctr"/>
            <a:endParaRPr lang="nl-NL" sz="2400" baseline="30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400"/>
              </a:spcAft>
            </a:pPr>
            <a:br>
              <a:rPr lang="en-US" sz="16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</a:br>
            <a:endParaRPr lang="nl-NL" sz="16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988FC-19ED-4ED3-8729-C4CC35118737}"/>
              </a:ext>
            </a:extLst>
          </p:cNvPr>
          <p:cNvSpPr txBox="1"/>
          <p:nvPr/>
        </p:nvSpPr>
        <p:spPr>
          <a:xfrm>
            <a:off x="420144" y="2917525"/>
            <a:ext cx="893487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3200" b="1" dirty="0" err="1">
                <a:effectLst/>
                <a:ea typeface="PMingLiU" panose="02020500000000000000" pitchFamily="18" charset="-120"/>
              </a:rPr>
              <a:t>Contouren</a:t>
            </a:r>
            <a:r>
              <a:rPr lang="en-US" sz="3200" b="1" dirty="0">
                <a:effectLst/>
                <a:ea typeface="PMingLiU" panose="02020500000000000000" pitchFamily="18" charset="-120"/>
              </a:rPr>
              <a:t> Computational Thinking in PO &amp; VO</a:t>
            </a:r>
            <a:endParaRPr lang="nl-NL" sz="1600" dirty="0">
              <a:effectLst/>
              <a:ea typeface="PMingLiU" panose="02020500000000000000" pitchFamily="18" charset="-120"/>
            </a:endParaRPr>
          </a:p>
          <a:p>
            <a:pPr algn="ctr"/>
            <a:r>
              <a:rPr lang="es-ES" sz="2400" dirty="0">
                <a:solidFill>
                  <a:srgbClr val="000000"/>
                </a:solidFill>
                <a:cs typeface="Calibri" panose="020F0502020204030204" pitchFamily="34" charset="0"/>
              </a:rPr>
              <a:t>Jos TOLBOOM</a:t>
            </a:r>
            <a:r>
              <a:rPr lang="en-US" sz="24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, Dorrith PENNINK</a:t>
            </a:r>
            <a:r>
              <a:rPr lang="en-US" sz="24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 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,</a:t>
            </a:r>
            <a:r>
              <a:rPr lang="es-ES" sz="2400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Bert BREDEWEG</a:t>
            </a:r>
            <a:r>
              <a:rPr lang="en-US" sz="24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1,3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s-ES" sz="2400" dirty="0">
                <a:solidFill>
                  <a:srgbClr val="000000"/>
                </a:solidFill>
                <a:cs typeface="Calibri" panose="020F0502020204030204" pitchFamily="34" charset="0"/>
              </a:rPr>
              <a:t>Monique PIJLS</a:t>
            </a:r>
            <a:r>
              <a:rPr lang="es-ES" sz="24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endParaRPr lang="en-US" sz="2400" baseline="30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r>
              <a:rPr lang="en-GB" sz="24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Hogeschool van Amsterdam</a:t>
            </a:r>
          </a:p>
          <a:p>
            <a:pPr algn="ctr"/>
            <a:r>
              <a:rPr lang="en-GB" sz="24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Stichting </a:t>
            </a:r>
            <a:r>
              <a:rPr lang="en-GB" sz="2400" dirty="0" err="1">
                <a:solidFill>
                  <a:srgbClr val="000000"/>
                </a:solidFill>
                <a:cs typeface="Calibri" panose="020F0502020204030204" pitchFamily="34" charset="0"/>
              </a:rPr>
              <a:t>Leerplanontwikkeling</a:t>
            </a: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r>
              <a:rPr lang="en-GB" sz="2400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niversiteit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van Amsterdam</a:t>
            </a:r>
            <a:endParaRPr lang="nl-NL" sz="2400" baseline="30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400"/>
              </a:spcAft>
            </a:pPr>
            <a:br>
              <a:rPr lang="en-US" sz="16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</a:br>
            <a:endParaRPr lang="nl-NL" sz="16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71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8D2A-E26F-402E-B610-57F378E9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Terugblik</a:t>
            </a:r>
            <a:r>
              <a:rPr lang="en-US" b="1" dirty="0"/>
              <a:t> </a:t>
            </a:r>
            <a:r>
              <a:rPr lang="en-US" b="1" dirty="0" err="1"/>
              <a:t>bijeenkomst</a:t>
            </a:r>
            <a:r>
              <a:rPr lang="en-US" b="1" dirty="0"/>
              <a:t> 11 </a:t>
            </a:r>
            <a:r>
              <a:rPr lang="en-US" b="1" dirty="0" err="1"/>
              <a:t>mei</a:t>
            </a:r>
            <a:r>
              <a:rPr lang="en-US" b="1" dirty="0"/>
              <a:t> 2022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FC9D-5EE1-492C-AD46-F14AA0BB3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98272"/>
            <a:ext cx="10972800" cy="4208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Bij</a:t>
            </a:r>
            <a:r>
              <a:rPr lang="en-US" sz="2400" dirty="0"/>
              <a:t> de </a:t>
            </a:r>
            <a:r>
              <a:rPr lang="en-US" sz="2400" dirty="0" err="1"/>
              <a:t>brainstormsessie</a:t>
            </a:r>
            <a:r>
              <a:rPr lang="en-US" sz="2400" dirty="0"/>
              <a:t> van 11 </a:t>
            </a:r>
            <a:r>
              <a:rPr lang="en-US" sz="2400" dirty="0" err="1"/>
              <a:t>mei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we </a:t>
            </a:r>
            <a:r>
              <a:rPr lang="en-US" sz="2400" dirty="0" err="1"/>
              <a:t>uiteengegaan</a:t>
            </a:r>
            <a:r>
              <a:rPr lang="en-US" sz="2400" dirty="0"/>
              <a:t> in </a:t>
            </a:r>
            <a:r>
              <a:rPr lang="en-US" sz="2400" dirty="0" err="1"/>
              <a:t>vier</a:t>
            </a:r>
            <a:r>
              <a:rPr lang="en-US" sz="2400" dirty="0"/>
              <a:t> </a:t>
            </a:r>
            <a:r>
              <a:rPr lang="en-US" sz="2400" dirty="0" err="1"/>
              <a:t>groepen</a:t>
            </a:r>
            <a:r>
              <a:rPr lang="en-US" sz="2400" dirty="0"/>
              <a:t>, elk met </a:t>
            </a:r>
            <a:r>
              <a:rPr lang="en-US" sz="2400" dirty="0" err="1"/>
              <a:t>een</a:t>
            </a:r>
            <a:r>
              <a:rPr lang="en-US" sz="2400" dirty="0"/>
              <a:t> eigen </a:t>
            </a:r>
            <a:r>
              <a:rPr lang="en-US" sz="2400" dirty="0" err="1"/>
              <a:t>thema</a:t>
            </a:r>
            <a:r>
              <a:rPr lang="en-US" sz="2400" dirty="0"/>
              <a:t>. Binnen elk </a:t>
            </a:r>
            <a:r>
              <a:rPr lang="en-US" sz="2400" dirty="0" err="1"/>
              <a:t>thema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3 </a:t>
            </a:r>
            <a:r>
              <a:rPr lang="en-US" sz="2400" dirty="0" err="1"/>
              <a:t>vragen</a:t>
            </a:r>
            <a:r>
              <a:rPr lang="en-US" sz="2400" dirty="0"/>
              <a:t> </a:t>
            </a:r>
            <a:r>
              <a:rPr lang="en-US" sz="2400" dirty="0" err="1"/>
              <a:t>gesteld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 </a:t>
            </a:r>
            <a:r>
              <a:rPr lang="en-US" sz="2400" dirty="0" err="1"/>
              <a:t>thema’s</a:t>
            </a:r>
            <a:r>
              <a:rPr lang="en-US" sz="2400" dirty="0"/>
              <a:t> </a:t>
            </a:r>
            <a:r>
              <a:rPr lang="en-US" sz="2400" dirty="0" err="1"/>
              <a:t>waren</a:t>
            </a:r>
            <a:r>
              <a:rPr lang="en-US" sz="2400" dirty="0"/>
              <a:t>:</a:t>
            </a:r>
          </a:p>
          <a:p>
            <a:pPr>
              <a:buFontTx/>
              <a:buChar char="-"/>
            </a:pPr>
            <a:r>
              <a:rPr lang="en-US" sz="2400" dirty="0" err="1"/>
              <a:t>Organisatie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Curriculum</a:t>
            </a:r>
          </a:p>
          <a:p>
            <a:pPr>
              <a:buFontTx/>
              <a:buChar char="-"/>
            </a:pPr>
            <a:r>
              <a:rPr lang="en-US" sz="2400" dirty="0" err="1"/>
              <a:t>Leermiddelen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Professionele</a:t>
            </a:r>
            <a:r>
              <a:rPr lang="en-US" sz="2400" dirty="0"/>
              <a:t> </a:t>
            </a:r>
            <a:r>
              <a:rPr lang="en-US" sz="2400" dirty="0" err="1"/>
              <a:t>ontwikkeling</a:t>
            </a:r>
            <a:endParaRPr lang="en-US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Wat heeft de bijeenkomst opgeleverd?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65A2-D371-43B0-92A9-4D8289EDE8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3F88F8-AF4B-2449-8658-FBA6E747A2CB}" type="slidenum">
              <a:rPr lang="nl-NL" smtClean="0">
                <a:solidFill>
                  <a:prstClr val="white"/>
                </a:solidFill>
              </a:rPr>
              <a:pPr/>
              <a:t>2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BEF6-07D5-443C-9C5B-523B5004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70" y="176589"/>
            <a:ext cx="10972800" cy="7625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ea typeface="PMingLiU" panose="02020500000000000000" pitchFamily="18" charset="-120"/>
              </a:rPr>
              <a:t>ORGANISATIE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2FB7-225B-4570-878C-F9FC0EA1A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49" y="2210540"/>
            <a:ext cx="11373828" cy="4583744"/>
          </a:xfrm>
        </p:spPr>
        <p:txBody>
          <a:bodyPr>
            <a:normAutofit/>
          </a:bodyPr>
          <a:lstStyle/>
          <a:p>
            <a:r>
              <a:rPr lang="en-US" dirty="0"/>
              <a:t>Wat is het </a:t>
            </a:r>
            <a:r>
              <a:rPr lang="en-US" dirty="0" err="1"/>
              <a:t>narratief</a:t>
            </a:r>
            <a:r>
              <a:rPr lang="en-US" dirty="0"/>
              <a:t>?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computational empowerment (CT &amp; </a:t>
            </a:r>
            <a:r>
              <a:rPr lang="en-US" dirty="0" err="1"/>
              <a:t>burgerschap</a:t>
            </a:r>
            <a:r>
              <a:rPr lang="en-US" dirty="0"/>
              <a:t>). Breed </a:t>
            </a:r>
            <a:r>
              <a:rPr lang="en-US" dirty="0" err="1"/>
              <a:t>perspectief</a:t>
            </a:r>
            <a:r>
              <a:rPr lang="en-US" dirty="0"/>
              <a:t>: </a:t>
            </a:r>
            <a:r>
              <a:rPr lang="en-US" dirty="0" err="1"/>
              <a:t>publieke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&amp; </a:t>
            </a:r>
            <a:r>
              <a:rPr lang="en-US" dirty="0" err="1"/>
              <a:t>ethiek</a:t>
            </a:r>
            <a:r>
              <a:rPr lang="en-US" dirty="0"/>
              <a:t>. </a:t>
            </a:r>
          </a:p>
          <a:p>
            <a:r>
              <a:rPr lang="en-US" dirty="0"/>
              <a:t>Koppel met </a:t>
            </a:r>
            <a:r>
              <a:rPr lang="en-US" dirty="0" err="1"/>
              <a:t>bèta</a:t>
            </a:r>
            <a:r>
              <a:rPr lang="en-US" dirty="0"/>
              <a:t>.</a:t>
            </a:r>
          </a:p>
          <a:p>
            <a:r>
              <a:rPr lang="en-US" dirty="0" err="1"/>
              <a:t>Pabo</a:t>
            </a:r>
            <a:r>
              <a:rPr lang="en-US" dirty="0"/>
              <a:t>: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Wi&amp;R</a:t>
            </a:r>
            <a:r>
              <a:rPr lang="en-US" dirty="0"/>
              <a:t>, N&amp;T, ICT </a:t>
            </a:r>
            <a:r>
              <a:rPr lang="en-US" dirty="0" err="1"/>
              <a:t>samenwerken</a:t>
            </a:r>
            <a:r>
              <a:rPr lang="en-US" dirty="0"/>
              <a:t> op het </a:t>
            </a:r>
            <a:r>
              <a:rPr lang="en-US" dirty="0" err="1"/>
              <a:t>gebied</a:t>
            </a:r>
            <a:r>
              <a:rPr lang="en-US" dirty="0"/>
              <a:t> van DG.</a:t>
            </a:r>
          </a:p>
          <a:p>
            <a:r>
              <a:rPr lang="en-US" dirty="0" err="1"/>
              <a:t>Defini</a:t>
            </a:r>
            <a:r>
              <a:rPr lang="nl-NL" dirty="0"/>
              <a:t>ë</a:t>
            </a:r>
            <a:r>
              <a:rPr lang="en-US" dirty="0"/>
              <a:t>ren van </a:t>
            </a:r>
            <a:r>
              <a:rPr lang="en-US" dirty="0" err="1"/>
              <a:t>competenties</a:t>
            </a:r>
            <a:r>
              <a:rPr lang="en-US" dirty="0"/>
              <a:t> en </a:t>
            </a:r>
            <a:r>
              <a:rPr lang="en-US" dirty="0" err="1"/>
              <a:t>indicatoren</a:t>
            </a:r>
            <a:r>
              <a:rPr lang="en-US" dirty="0"/>
              <a:t>.</a:t>
            </a:r>
          </a:p>
          <a:p>
            <a:r>
              <a:rPr lang="en-US" dirty="0" err="1"/>
              <a:t>Hogescholen</a:t>
            </a:r>
            <a:r>
              <a:rPr lang="en-US" dirty="0"/>
              <a:t> en </a:t>
            </a:r>
            <a:r>
              <a:rPr lang="en-US" dirty="0" err="1"/>
              <a:t>universiteiten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! </a:t>
            </a:r>
            <a:r>
              <a:rPr lang="en-US" dirty="0" err="1"/>
              <a:t>Mobiliseren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.</a:t>
            </a:r>
          </a:p>
          <a:p>
            <a:r>
              <a:rPr lang="en-US" dirty="0" err="1"/>
              <a:t>Haak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ELWIeR-Ecent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Breed perspectief, voortrekkersrol bèta </a:t>
            </a: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Definiëren van </a:t>
            </a:r>
            <a:r>
              <a:rPr lang="nl-NL" sz="2400" b="1" dirty="0" err="1">
                <a:solidFill>
                  <a:srgbClr val="FF0000"/>
                </a:solidFill>
              </a:rPr>
              <a:t>compententies</a:t>
            </a:r>
            <a:r>
              <a:rPr lang="nl-NL" sz="2400" b="1" dirty="0">
                <a:solidFill>
                  <a:srgbClr val="FF0000"/>
                </a:solidFill>
              </a:rPr>
              <a:t>/kerndoelen &amp; gedragsindicatoren </a:t>
            </a: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Actie: aansluiten en mobiliseren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76CCC-F36D-4B93-B06F-961DD7EE2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>
                <a:solidFill>
                  <a:prstClr val="white"/>
                </a:solidFill>
              </a:rPr>
              <a:pPr/>
              <a:t>3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758A1-5DBF-4E2D-961A-70B7729BA44B}"/>
              </a:ext>
            </a:extLst>
          </p:cNvPr>
          <p:cNvSpPr txBox="1"/>
          <p:nvPr/>
        </p:nvSpPr>
        <p:spPr>
          <a:xfrm>
            <a:off x="381570" y="939181"/>
            <a:ext cx="1137382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i="0" cap="none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Wie en wat zijn hoe verbonden aan de missie van CAS-NL?  Zien we nuttige elementen in de bestaande educatieve infrastructuur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0" i="0" cap="none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Wat is ons plan van aanpak voor de komende 5 jaar?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cap="none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Wat wordt ons bedrijfsmodel en hoe zorgen we voor verduurzaming?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2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76CCC-F36D-4B93-B06F-961DD7EE2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>
                <a:solidFill>
                  <a:prstClr val="white"/>
                </a:solidFill>
              </a:rPr>
              <a:pPr/>
              <a:t>4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3BEF6-07D5-443C-9C5B-523B5004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0"/>
            <a:ext cx="11493502" cy="12717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effectLst/>
                <a:ea typeface="PMingLiU" panose="02020500000000000000" pitchFamily="18" charset="-120"/>
              </a:rPr>
              <a:t>Curriculum</a:t>
            </a:r>
            <a:endParaRPr lang="nl-NL" cap="none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1764E-AAE3-48EA-914E-F1BF6F71AA95}"/>
              </a:ext>
            </a:extLst>
          </p:cNvPr>
          <p:cNvSpPr txBox="1"/>
          <p:nvPr/>
        </p:nvSpPr>
        <p:spPr>
          <a:xfrm>
            <a:off x="381880" y="991255"/>
            <a:ext cx="11460871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Welke bronnen (artikelen, raamwerken, technische rapporten, etc.) kennen we en vinden we belangrijk als uitgangspunt?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Over welke inhoud (vaardigheden, kennis, gereedschappen, etc.) moet een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startbekwame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PO/VO docent beschikken?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Over welke specifieke inhoud (vaardigheden, kennis, gereedschappen, etc.) moet een </a:t>
            </a:r>
            <a:r>
              <a:rPr lang="nl-NL" dirty="0" err="1">
                <a:solidFill>
                  <a:schemeClr val="accent4">
                    <a:lumMod val="50000"/>
                  </a:schemeClr>
                </a:solidFill>
              </a:rPr>
              <a:t>startbekwame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 docent PO/VO van een bepaald vak en niveau (onder-, bovenbouw) beschikken.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6FCD45-57AD-4D76-8945-640BABB96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880" y="2632706"/>
            <a:ext cx="10537582" cy="4151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Veel links </a:t>
            </a:r>
            <a:r>
              <a:rPr lang="en-US" dirty="0" err="1"/>
              <a:t>genoemd</a:t>
            </a:r>
            <a:r>
              <a:rPr lang="en-US" dirty="0"/>
              <a:t>: diverse </a:t>
            </a:r>
            <a:r>
              <a:rPr lang="en-US" dirty="0" err="1"/>
              <a:t>bronnen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vakkennis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-DG </a:t>
            </a:r>
            <a:r>
              <a:rPr lang="en-US" dirty="0" err="1"/>
              <a:t>vak</a:t>
            </a:r>
            <a:r>
              <a:rPr lang="en-US" dirty="0"/>
              <a:t> + </a:t>
            </a:r>
            <a:r>
              <a:rPr lang="en-US" dirty="0" err="1"/>
              <a:t>basiskennis</a:t>
            </a:r>
            <a:r>
              <a:rPr lang="en-US" dirty="0"/>
              <a:t> CT</a:t>
            </a:r>
          </a:p>
          <a:p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vaardig</a:t>
            </a:r>
            <a:r>
              <a:rPr lang="en-US" dirty="0"/>
              <a:t>, maar wat is </a:t>
            </a:r>
            <a:r>
              <a:rPr lang="en-US" dirty="0" err="1"/>
              <a:t>voldoende</a:t>
            </a:r>
            <a:r>
              <a:rPr lang="en-US" dirty="0"/>
              <a:t>?</a:t>
            </a:r>
          </a:p>
          <a:p>
            <a:r>
              <a:rPr lang="en-US" dirty="0" err="1"/>
              <a:t>Algoritmen</a:t>
            </a:r>
            <a:r>
              <a:rPr lang="en-US" dirty="0"/>
              <a:t>, </a:t>
            </a:r>
            <a:r>
              <a:rPr lang="en-US" dirty="0" err="1"/>
              <a:t>mediawijsheid</a:t>
            </a:r>
            <a:endParaRPr lang="en-US" dirty="0"/>
          </a:p>
          <a:p>
            <a:endParaRPr lang="en-US" dirty="0"/>
          </a:p>
          <a:p>
            <a:r>
              <a:rPr lang="en-US" sz="2000" dirty="0" err="1"/>
              <a:t>Wiskunde</a:t>
            </a:r>
            <a:r>
              <a:rPr lang="en-US" sz="2000" dirty="0"/>
              <a:t>: Python</a:t>
            </a:r>
          </a:p>
          <a:p>
            <a:r>
              <a:rPr lang="en-US" sz="2000" dirty="0"/>
              <a:t>Talen: </a:t>
            </a:r>
            <a:r>
              <a:rPr lang="en-US" sz="2000" dirty="0" err="1"/>
              <a:t>spellingsalgoritmen</a:t>
            </a:r>
            <a:endParaRPr lang="en-US" sz="2000" dirty="0"/>
          </a:p>
          <a:p>
            <a:r>
              <a:rPr lang="en-US" sz="2000" dirty="0" err="1"/>
              <a:t>Focusverandering</a:t>
            </a:r>
            <a:r>
              <a:rPr lang="en-US" sz="2000" dirty="0"/>
              <a:t>: van </a:t>
            </a:r>
            <a:r>
              <a:rPr lang="en-US" sz="2000" dirty="0" err="1"/>
              <a:t>geconsolideerde</a:t>
            </a:r>
            <a:r>
              <a:rPr lang="en-US" sz="2000" dirty="0"/>
              <a:t> </a:t>
            </a:r>
            <a:r>
              <a:rPr lang="en-US" sz="2000" dirty="0" err="1"/>
              <a:t>kennis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zicht</a:t>
            </a:r>
            <a:r>
              <a:rPr lang="en-US" sz="2000" dirty="0"/>
              <a:t> op </a:t>
            </a:r>
            <a:r>
              <a:rPr lang="en-US" sz="2000" dirty="0" err="1"/>
              <a:t>huidige</a:t>
            </a:r>
            <a:r>
              <a:rPr lang="en-US" sz="2000" dirty="0"/>
              <a:t> en </a:t>
            </a:r>
            <a:r>
              <a:rPr lang="en-US" sz="2000" dirty="0" err="1"/>
              <a:t>relevante</a:t>
            </a:r>
            <a:r>
              <a:rPr lang="en-US" sz="2000" dirty="0"/>
              <a:t> </a:t>
            </a:r>
            <a:r>
              <a:rPr lang="en-US" sz="2000" dirty="0" err="1"/>
              <a:t>problemen</a:t>
            </a:r>
            <a:r>
              <a:rPr lang="en-US" sz="2000" dirty="0"/>
              <a:t>.</a:t>
            </a: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DG kerndoelen komen in het curriculum: werk aan de winkel!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76CCC-F36D-4B93-B06F-961DD7EE2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>
                <a:solidFill>
                  <a:prstClr val="white"/>
                </a:solidFill>
              </a:rPr>
              <a:pPr/>
              <a:t>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3BEF6-07D5-443C-9C5B-523B5004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67" y="334841"/>
            <a:ext cx="10841927" cy="6633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 err="1">
                <a:effectLst/>
                <a:ea typeface="PMingLiU" panose="02020500000000000000" pitchFamily="18" charset="-120"/>
              </a:rPr>
              <a:t>Leermiddelen</a:t>
            </a:r>
            <a:r>
              <a:rPr lang="en-US" sz="3600" b="1" dirty="0">
                <a:effectLst/>
                <a:ea typeface="PMingLiU" panose="02020500000000000000" pitchFamily="18" charset="-120"/>
              </a:rPr>
              <a:t> </a:t>
            </a:r>
            <a:br>
              <a:rPr lang="en-US" sz="3200" b="1" dirty="0">
                <a:effectLst/>
                <a:ea typeface="PMingLiU" panose="02020500000000000000" pitchFamily="18" charset="-120"/>
              </a:rPr>
            </a:br>
            <a:endParaRPr lang="nl-NL" sz="2800" cap="none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B1A84F-0D46-4039-AAC2-D1B36F4E8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49" y="3069021"/>
            <a:ext cx="11417420" cy="3675656"/>
          </a:xfrm>
        </p:spPr>
        <p:txBody>
          <a:bodyPr>
            <a:normAutofit/>
          </a:bodyPr>
          <a:lstStyle/>
          <a:p>
            <a:r>
              <a:rPr lang="en-US" dirty="0" err="1"/>
              <a:t>Programmeren</a:t>
            </a:r>
            <a:r>
              <a:rPr lang="en-US" dirty="0"/>
              <a:t>, </a:t>
            </a:r>
            <a:r>
              <a:rPr lang="en-US" dirty="0" err="1"/>
              <a:t>modelleren</a:t>
            </a:r>
            <a:r>
              <a:rPr lang="en-US" dirty="0"/>
              <a:t>, </a:t>
            </a:r>
            <a:r>
              <a:rPr lang="en-US" dirty="0" err="1"/>
              <a:t>algoritmisch</a:t>
            </a:r>
            <a:r>
              <a:rPr lang="en-US" dirty="0"/>
              <a:t> </a:t>
            </a:r>
            <a:r>
              <a:rPr lang="en-US" dirty="0" err="1"/>
              <a:t>denken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Scholen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err="1"/>
              <a:t>beschikbaar</a:t>
            </a:r>
            <a:r>
              <a:rPr lang="en-US" dirty="0"/>
              <a:t> online </a:t>
            </a:r>
            <a:r>
              <a:rPr lang="en-US" dirty="0" err="1"/>
              <a:t>materiaal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Er </a:t>
            </a:r>
            <a:r>
              <a:rPr lang="en-US" b="1" dirty="0" err="1">
                <a:solidFill>
                  <a:srgbClr val="FF0000"/>
                </a:solidFill>
              </a:rPr>
              <a:t>bestaat</a:t>
            </a:r>
            <a:r>
              <a:rPr lang="en-US" b="1" dirty="0">
                <a:solidFill>
                  <a:srgbClr val="FF0000"/>
                </a:solidFill>
              </a:rPr>
              <a:t> heel </a:t>
            </a:r>
            <a:r>
              <a:rPr lang="en-US" b="1" dirty="0" err="1">
                <a:solidFill>
                  <a:srgbClr val="FF0000"/>
                </a:solidFill>
              </a:rPr>
              <a:t>veel</a:t>
            </a:r>
            <a:r>
              <a:rPr lang="en-US" b="1" dirty="0">
                <a:solidFill>
                  <a:srgbClr val="FF0000"/>
                </a:solidFill>
              </a:rPr>
              <a:t>. Hoe </a:t>
            </a:r>
            <a:r>
              <a:rPr lang="en-US" b="1" dirty="0" err="1">
                <a:solidFill>
                  <a:srgbClr val="FF0000"/>
                </a:solidFill>
              </a:rPr>
              <a:t>vind</a:t>
            </a:r>
            <a:r>
              <a:rPr lang="en-US" b="1" dirty="0">
                <a:solidFill>
                  <a:srgbClr val="FF0000"/>
                </a:solidFill>
              </a:rPr>
              <a:t> je het </a:t>
            </a:r>
            <a:r>
              <a:rPr lang="en-US" b="1" dirty="0" err="1">
                <a:solidFill>
                  <a:srgbClr val="FF0000"/>
                </a:solidFill>
              </a:rPr>
              <a:t>geschikte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materiaal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Lesmateriaal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moet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docenten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ondersteunen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Passende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didactiek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Authentieke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betekenisvolle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contexten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4DE61-92F1-4D2A-8AB7-253694320A00}"/>
              </a:ext>
            </a:extLst>
          </p:cNvPr>
          <p:cNvSpPr txBox="1"/>
          <p:nvPr/>
        </p:nvSpPr>
        <p:spPr>
          <a:xfrm>
            <a:off x="349249" y="868472"/>
            <a:ext cx="11493502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b="0" i="0" cap="none" dirty="0">
                <a:solidFill>
                  <a:srgbClr val="111111"/>
                </a:solidFill>
                <a:effectLst/>
                <a:latin typeface="+mn-lt"/>
              </a:rPr>
              <a:t>Wat doen we al?  Welke CT-activiteiten passen we toe? Is dit: </a:t>
            </a:r>
            <a:r>
              <a:rPr lang="nl-NL" sz="1800" b="0" i="0" cap="none" dirty="0" err="1">
                <a:solidFill>
                  <a:srgbClr val="111111"/>
                </a:solidFill>
                <a:effectLst/>
                <a:latin typeface="+mn-lt"/>
              </a:rPr>
              <a:t>datagerelateerd</a:t>
            </a:r>
            <a:r>
              <a:rPr lang="nl-NL" sz="1800" b="0" i="0" cap="none" dirty="0">
                <a:solidFill>
                  <a:srgbClr val="111111"/>
                </a:solidFill>
                <a:effectLst/>
                <a:latin typeface="+mn-lt"/>
              </a:rPr>
              <a:t> - systeemdenken - modelleren - programmeren?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0" i="0" cap="none" dirty="0">
                <a:solidFill>
                  <a:srgbClr val="111111"/>
                </a:solidFill>
                <a:effectLst/>
                <a:latin typeface="+mn-lt"/>
              </a:rPr>
              <a:t>Welke CT-leermiddelen gebruiken we hierbij?</a:t>
            </a:r>
            <a:br>
              <a:rPr lang="nl-NL" sz="1800" b="0" i="0" cap="none" dirty="0">
                <a:solidFill>
                  <a:srgbClr val="111111"/>
                </a:solidFill>
                <a:effectLst/>
                <a:latin typeface="+mn-lt"/>
              </a:rPr>
            </a:br>
            <a:r>
              <a:rPr lang="nl-NL" sz="1800" b="0" i="0" cap="none" dirty="0">
                <a:solidFill>
                  <a:srgbClr val="111111"/>
                </a:solidFill>
                <a:effectLst/>
                <a:latin typeface="+mn-lt"/>
              </a:rPr>
              <a:t>	Welke functies vervullen deze CT-leermiddelen?</a:t>
            </a:r>
            <a:br>
              <a:rPr lang="nl-NL" sz="1800" b="0" i="0" cap="none" dirty="0">
                <a:solidFill>
                  <a:srgbClr val="111111"/>
                </a:solidFill>
                <a:effectLst/>
                <a:latin typeface="+mn-lt"/>
              </a:rPr>
            </a:br>
            <a:r>
              <a:rPr lang="nl-NL" sz="1800" b="0" i="0" cap="none" dirty="0">
                <a:solidFill>
                  <a:srgbClr val="111111"/>
                </a:solidFill>
                <a:effectLst/>
                <a:latin typeface="+mn-lt"/>
              </a:rPr>
              <a:t>	Welke beoordelingscriteria hanteren we bij de keuze van een leermiddel?</a:t>
            </a:r>
            <a:endParaRPr lang="nl-NL" sz="1400" dirty="0">
              <a:solidFill>
                <a:srgbClr val="11111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cap="none" dirty="0">
                <a:solidFill>
                  <a:schemeClr val="tx1"/>
                </a:solidFill>
                <a:effectLst/>
                <a:latin typeface="+mn-lt"/>
                <a:ea typeface="PMingLiU" panose="02020500000000000000" pitchFamily="18" charset="-120"/>
              </a:rPr>
              <a:t>Waar zijn we naar op zoek? Wat willen we bereiken? Wat hebben we hiervoor nodig?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57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76CCC-F36D-4B93-B06F-961DD7EE2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78C02-9663-8F41-9A9C-C254456693DC}" type="slidenum">
              <a:rPr lang="nl-NL" smtClean="0">
                <a:solidFill>
                  <a:prstClr val="white"/>
                </a:solidFill>
              </a:rPr>
              <a:pPr/>
              <a:t>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3BEF6-07D5-443C-9C5B-523B5004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1" y="368299"/>
            <a:ext cx="10841927" cy="6555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err="1">
                <a:effectLst/>
                <a:ea typeface="PMingLiU" panose="02020500000000000000" pitchFamily="18" charset="-120"/>
              </a:rPr>
              <a:t>Professionele</a:t>
            </a:r>
            <a:r>
              <a:rPr lang="en-US" b="1" dirty="0">
                <a:effectLst/>
                <a:ea typeface="PMingLiU" panose="02020500000000000000" pitchFamily="18" charset="-120"/>
              </a:rPr>
              <a:t> </a:t>
            </a:r>
            <a:r>
              <a:rPr lang="en-US" b="1" dirty="0" err="1">
                <a:effectLst/>
                <a:ea typeface="PMingLiU" panose="02020500000000000000" pitchFamily="18" charset="-120"/>
              </a:rPr>
              <a:t>ontwikkelin</a:t>
            </a:r>
            <a:r>
              <a:rPr lang="en-US" b="1" dirty="0" err="1">
                <a:ea typeface="PMingLiU" panose="02020500000000000000" pitchFamily="18" charset="-120"/>
              </a:rPr>
              <a:t>g</a:t>
            </a:r>
            <a:endParaRPr lang="nl-NL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B1A84F-0D46-4039-AAC2-D1B36F4E8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071" y="2571004"/>
            <a:ext cx="11302046" cy="3978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Startpunt</a:t>
            </a:r>
            <a:r>
              <a:rPr lang="en-US" b="1" dirty="0">
                <a:solidFill>
                  <a:srgbClr val="FF0000"/>
                </a:solidFill>
              </a:rPr>
              <a:t> is het </a:t>
            </a:r>
            <a:r>
              <a:rPr lang="en-US" b="1" dirty="0" err="1">
                <a:solidFill>
                  <a:srgbClr val="FF0000"/>
                </a:solidFill>
              </a:rPr>
              <a:t>vak</a:t>
            </a:r>
            <a:r>
              <a:rPr lang="en-US" b="1" dirty="0">
                <a:solidFill>
                  <a:srgbClr val="FF0000"/>
                </a:solidFill>
              </a:rPr>
              <a:t>: wat </a:t>
            </a:r>
            <a:r>
              <a:rPr lang="en-US" b="1" dirty="0" err="1">
                <a:solidFill>
                  <a:srgbClr val="FF0000"/>
                </a:solidFill>
              </a:rPr>
              <a:t>zijn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kenmerkende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denkwijzen</a:t>
            </a:r>
            <a:r>
              <a:rPr lang="en-US" b="1" dirty="0">
                <a:solidFill>
                  <a:srgbClr val="FF0000"/>
                </a:solidFill>
              </a:rPr>
              <a:t> in de </a:t>
            </a:r>
            <a:r>
              <a:rPr lang="en-US" b="1" dirty="0" err="1">
                <a:solidFill>
                  <a:srgbClr val="FF0000"/>
                </a:solidFill>
              </a:rPr>
              <a:t>afzonderlijke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vakken</a:t>
            </a:r>
            <a:r>
              <a:rPr lang="en-US" b="1" dirty="0">
                <a:solidFill>
                  <a:srgbClr val="FF0000"/>
                </a:solidFill>
              </a:rPr>
              <a:t>. Hoe </a:t>
            </a:r>
            <a:r>
              <a:rPr lang="en-US" b="1" dirty="0" err="1">
                <a:solidFill>
                  <a:srgbClr val="FF0000"/>
                </a:solidFill>
              </a:rPr>
              <a:t>verhouden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deze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zich</a:t>
            </a:r>
            <a:r>
              <a:rPr lang="en-US" b="1" dirty="0">
                <a:solidFill>
                  <a:srgbClr val="FF0000"/>
                </a:solidFill>
              </a:rPr>
              <a:t> met  CT. </a:t>
            </a:r>
            <a:r>
              <a:rPr lang="en-US" b="1" dirty="0" err="1">
                <a:solidFill>
                  <a:srgbClr val="FF0000"/>
                </a:solidFill>
              </a:rPr>
              <a:t>Welke</a:t>
            </a:r>
            <a:r>
              <a:rPr lang="en-US" b="1" dirty="0">
                <a:solidFill>
                  <a:srgbClr val="FF0000"/>
                </a:solidFill>
              </a:rPr>
              <a:t> CT </a:t>
            </a:r>
            <a:r>
              <a:rPr lang="en-US" b="1" dirty="0" err="1">
                <a:solidFill>
                  <a:srgbClr val="FF0000"/>
                </a:solidFill>
              </a:rPr>
              <a:t>competenties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zijn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nodig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binnen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specifieke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vakken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Dat</a:t>
            </a:r>
            <a:r>
              <a:rPr lang="en-US" b="1" dirty="0">
                <a:solidFill>
                  <a:srgbClr val="FF0000"/>
                </a:solidFill>
              </a:rPr>
              <a:t> wat al </a:t>
            </a:r>
            <a:r>
              <a:rPr lang="en-US" b="1" dirty="0" err="1">
                <a:solidFill>
                  <a:srgbClr val="FF0000"/>
                </a:solidFill>
              </a:rPr>
              <a:t>gebeurt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binnen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lerarenopleidingen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uitrollen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bijscholing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voor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leraren</a:t>
            </a:r>
            <a:r>
              <a:rPr lang="en-US" b="1" dirty="0">
                <a:solidFill>
                  <a:srgbClr val="FF0000"/>
                </a:solidFill>
              </a:rPr>
              <a:t> in het veld.</a:t>
            </a:r>
          </a:p>
          <a:p>
            <a:endParaRPr lang="en-US" dirty="0"/>
          </a:p>
          <a:p>
            <a:r>
              <a:rPr lang="en-US" sz="2000" dirty="0" err="1"/>
              <a:t>DigCompedu</a:t>
            </a:r>
            <a:endParaRPr lang="en-US" sz="2000" dirty="0"/>
          </a:p>
          <a:p>
            <a:r>
              <a:rPr lang="en-US" sz="2000" dirty="0"/>
              <a:t>VO-HO </a:t>
            </a:r>
            <a:r>
              <a:rPr lang="en-US" sz="2000" dirty="0" err="1"/>
              <a:t>netwerken</a:t>
            </a:r>
            <a:endParaRPr lang="en-US" sz="2000" dirty="0"/>
          </a:p>
          <a:p>
            <a:endParaRPr lang="en-US" dirty="0"/>
          </a:p>
          <a:p>
            <a:r>
              <a:rPr lang="en-US" sz="2000" dirty="0">
                <a:hlinkClick r:id="rId2"/>
              </a:rPr>
              <a:t>https://kieswijzerprogrammeren.nl/cursus/demo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https://cesie.org/en/project/teaedu4ct/</a:t>
            </a:r>
            <a:endParaRPr lang="en-US" sz="2000" dirty="0"/>
          </a:p>
          <a:p>
            <a:r>
              <a:rPr lang="en-US" sz="2000" dirty="0" err="1"/>
              <a:t>Leerlijn</a:t>
            </a:r>
            <a:r>
              <a:rPr lang="en-US" sz="2000" dirty="0"/>
              <a:t> O2G2 en HU</a:t>
            </a:r>
          </a:p>
          <a:p>
            <a:r>
              <a:rPr lang="en-US" sz="2000" dirty="0">
                <a:hlinkClick r:id="rId4"/>
              </a:rPr>
              <a:t>https://www.fsf.vu.lt/en/teaedu4ct/modules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D30-64AC-4B69-8A2F-BCD10B8FB4CE}"/>
              </a:ext>
            </a:extLst>
          </p:cNvPr>
          <p:cNvSpPr txBox="1"/>
          <p:nvPr/>
        </p:nvSpPr>
        <p:spPr>
          <a:xfrm>
            <a:off x="406400" y="1072630"/>
            <a:ext cx="115355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cap="none" dirty="0">
                <a:solidFill>
                  <a:schemeClr val="tx1"/>
                </a:solidFill>
                <a:effectLst/>
                <a:latin typeface="+mn-lt"/>
                <a:ea typeface="PMingLiU" panose="02020500000000000000" pitchFamily="18" charset="-120"/>
              </a:rPr>
              <a:t>Welke vormen van professionalisering op het gebied van CT zijn wenselijk voor po/vo docenten? Hoe verhouden zij zich tot de lerarenopleiding?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cap="none" dirty="0">
                <a:solidFill>
                  <a:schemeClr val="tx1"/>
                </a:solidFill>
                <a:effectLst/>
                <a:latin typeface="+mn-lt"/>
                <a:ea typeface="PMingLiU" panose="02020500000000000000" pitchFamily="18" charset="-120"/>
              </a:rPr>
              <a:t>Bij welke bestaande netwerken en initiatieven voor professionalisering kan worden aangesloten?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cap="none" dirty="0">
                <a:solidFill>
                  <a:schemeClr val="tx1"/>
                </a:solidFill>
                <a:effectLst/>
                <a:latin typeface="+mn-lt"/>
                <a:ea typeface="PMingLiU" panose="02020500000000000000" pitchFamily="18" charset="-120"/>
              </a:rPr>
              <a:t>Welke bronnen en materialen voor professionalisering voor po/vo docenten zijn er beschikbaar?</a:t>
            </a:r>
          </a:p>
        </p:txBody>
      </p:sp>
    </p:spTree>
    <p:extLst>
      <p:ext uri="{BB962C8B-B14F-4D97-AF65-F5344CB8AC3E}">
        <p14:creationId xmlns:p14="http://schemas.microsoft.com/office/powerpoint/2010/main" val="37801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-corporate-algemeen-ppt---nieuwe-huisstijl---titel-volg.potx" id="{24A6C759-461A-43A0-BB70-0C672B0506EF}" vid="{20CF2266-4397-449E-B3E7-865798C290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602</Words>
  <Application>Microsoft Office PowerPoint</Application>
  <PresentationFormat>Widescreen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SJABLOON Corporate Algemeen ppt - nieuwe huisstijl - titel + volg</vt:lpstr>
      <vt:lpstr>PowerPoint Presentation</vt:lpstr>
      <vt:lpstr>Terugblik bijeenkomst 11 mei 2022</vt:lpstr>
      <vt:lpstr>ORGANISATIE</vt:lpstr>
      <vt:lpstr>Curriculum</vt:lpstr>
      <vt:lpstr>Leermiddelen  </vt:lpstr>
      <vt:lpstr>Professionele ontwikkeling</vt:lpstr>
    </vt:vector>
  </TitlesOfParts>
  <Company>Hogeschool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D.H.M. Pennink</dc:creator>
  <cp:lastModifiedBy>Monique Pijls</cp:lastModifiedBy>
  <cp:revision>274</cp:revision>
  <dcterms:created xsi:type="dcterms:W3CDTF">2016-09-05T12:51:14Z</dcterms:created>
  <dcterms:modified xsi:type="dcterms:W3CDTF">2023-01-18T09:52:04Z</dcterms:modified>
</cp:coreProperties>
</file>