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0"/>
  </p:notesMasterIdLst>
  <p:sldIdLst>
    <p:sldId id="313" r:id="rId2"/>
    <p:sldId id="330" r:id="rId3"/>
    <p:sldId id="331" r:id="rId4"/>
    <p:sldId id="327" r:id="rId5"/>
    <p:sldId id="325" r:id="rId6"/>
    <p:sldId id="285" r:id="rId7"/>
    <p:sldId id="322" r:id="rId8"/>
    <p:sldId id="328" r:id="rId9"/>
    <p:sldId id="324" r:id="rId10"/>
    <p:sldId id="332" r:id="rId11"/>
    <p:sldId id="275" r:id="rId12"/>
    <p:sldId id="316" r:id="rId13"/>
    <p:sldId id="326" r:id="rId14"/>
    <p:sldId id="333" r:id="rId15"/>
    <p:sldId id="286" r:id="rId16"/>
    <p:sldId id="329" r:id="rId17"/>
    <p:sldId id="321" r:id="rId18"/>
    <p:sldId id="265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97"/>
  </p:normalViewPr>
  <p:slideViewPr>
    <p:cSldViewPr>
      <p:cViewPr varScale="1">
        <p:scale>
          <a:sx n="64" d="100"/>
          <a:sy n="64" d="100"/>
        </p:scale>
        <p:origin x="11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E43C3AB-4B08-7E87-559E-19996C8FB8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5D81B7-40AE-A9DE-64F4-0F80B75398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73B33D-8E37-624A-AF71-642D66108E0A}" type="datetimeFigureOut">
              <a:rPr lang="nl-NL"/>
              <a:pPr>
                <a:defRPr/>
              </a:pPr>
              <a:t>26-3-2024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AE0B473E-D11B-583E-2878-70C160C376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0911B932-7349-19B7-404E-3D959B710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04F5B9-15A1-F110-3407-CE11BF8E50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E9EF63-94B6-A03F-4DB0-87D862198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1C3150-7293-1341-8B07-AB2273299148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97C47D4-97B7-ACBB-B636-C176DE95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CDCDA16-3922-10A7-3909-ECB1EAE7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E5AA40A-D9FA-ED3F-3522-484FC279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20F6-A9CC-3B46-B59C-2A9AAF0807E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16148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8CE8E-C33E-BCCF-4CEB-46C4377B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C3B24-594A-0742-25D2-E359D9E5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CBD0-71EA-E03F-103E-64F920FA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99C9-F4C7-5846-AA90-B4C2B6D1BE1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919983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7C52A-B0EC-1418-46A0-B4D47394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8785-6F3B-0F97-651C-4397BCB1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6BF13-C9AB-8FDE-EA3E-87CDA720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C552-3E8A-2143-87C5-D54B0C9CA02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142111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D1D3C-F3FD-8885-B6B8-513F4A86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1C57F-8407-7330-C6AE-F6BC7684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DF06E-9E3F-53D6-3F4E-23219E70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84AB-B7DE-7D4A-B9A5-4F252F51FFC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058869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5F8B857-2CBE-8085-0E18-102D6048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23B9478-90DD-74A4-0022-D39A2B00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F0C159C-CE99-4486-EDF5-D02DA55D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D029-BE88-0F47-BF2C-CD1403964D8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29726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9CAFE5-BAE8-4770-9169-6E0FBF56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1E3CA2-8639-7F04-B63D-C7941FA0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A09F17-264A-452A-106E-9CF94984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5D8C-22FC-B74F-B6C3-BE3227AE1C1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98351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D69154-5A43-BF20-36C5-EE17E7F35F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819F-21BE-2424-C8E5-6E1DB381BD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D5049A-BB6B-AEE3-6531-3FBD621E19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22CA-893A-7C46-B637-2A0DFDB6D8C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26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C1B24A-C037-B95A-167E-0B306D4F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20A3E8-CC84-CE3C-FEC5-58CB730A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97FE14-6419-5D25-4045-7AEB71E7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56530-A3BD-6F44-A76C-3AF52AE8176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9278729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E417B2-8776-A1EA-45E0-68129060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63600A-24BA-3215-9D90-A45A9FE5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A17EAC-A44F-D2FE-48B0-25DBD089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7AFA-427E-F048-95E8-3085B2DD36D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342307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D8995343-8A7F-2201-04CB-F4EBD3B5001E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94FDF20-C92F-4DB7-9CAD-CAA82BE3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6DAB3AA3-466B-B468-784D-AD964B6E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3D492DF0-9EB9-C609-FA19-FDCC9BB6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7ABB-6B3A-FB4A-9B10-B88C35DE855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065865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05B68B17-FA26-7719-16A9-EDE5AAE58DA7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F42BD751-5FD7-F20D-E2D2-C1C98293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3C3F2417-CF0D-301E-ABCE-C37638AC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5DD41CB-8A5C-ADD5-EDE6-683C56E6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E684-45D1-EE4B-B7C0-12B77F87E6D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229701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EF019-228F-70D3-470A-6B54D9A4FCB3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DD3169-7577-C3F0-06F2-F14485963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Klikken om de tekststijl van het model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en-US" alt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91874-7D69-99E7-D859-14A13F4D3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305D-D632-D162-4AA5-38EF7ABC5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E4862-7BE5-DE82-AFE5-DA6BD7FCD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EC1FB0C-6612-5E4F-BD35-8F7974CDE01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3" r:id="rId2"/>
    <p:sldLayoutId id="2147483881" r:id="rId3"/>
    <p:sldLayoutId id="2147483874" r:id="rId4"/>
    <p:sldLayoutId id="2147483875" r:id="rId5"/>
    <p:sldLayoutId id="2147483876" r:id="rId6"/>
    <p:sldLayoutId id="2147483877" r:id="rId7"/>
    <p:sldLayoutId id="2147483882" r:id="rId8"/>
    <p:sldLayoutId id="2147483883" r:id="rId9"/>
    <p:sldLayoutId id="2147483878" r:id="rId10"/>
    <p:sldLayoutId id="2147483879" r:id="rId11"/>
  </p:sldLayoutIdLst>
  <p:transition spd="med">
    <p:pull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EEDBABA-0F51-7A88-E583-BD3789595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746125"/>
            <a:ext cx="8496944" cy="1497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nl-NL" altLang="nl-NL" sz="3600" dirty="0">
                <a:solidFill>
                  <a:schemeClr val="tx1"/>
                </a:solidFill>
              </a:rPr>
            </a:br>
            <a:r>
              <a:rPr lang="nl-NL" altLang="nl-NL" sz="3600" dirty="0">
                <a:solidFill>
                  <a:schemeClr val="tx1"/>
                </a:solidFill>
              </a:rPr>
              <a:t>Welkom: Filosoferen met kinderen (FMK)</a:t>
            </a:r>
            <a:br>
              <a:rPr lang="nl-NL" altLang="nl-NL" sz="3600" dirty="0">
                <a:solidFill>
                  <a:schemeClr val="tx1"/>
                </a:solidFill>
              </a:rPr>
            </a:br>
            <a:r>
              <a:rPr lang="nl-NL" altLang="nl-NL" dirty="0">
                <a:solidFill>
                  <a:schemeClr val="tx1"/>
                </a:solidFill>
              </a:rPr>
              <a:t>Lies Pycke</a:t>
            </a:r>
            <a:br>
              <a:rPr lang="nl-NL" altLang="nl-NL" dirty="0">
                <a:solidFill>
                  <a:schemeClr val="tx1"/>
                </a:solidFill>
              </a:rPr>
            </a:br>
            <a:endParaRPr lang="nl-NL" alt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9D04F6-CBAC-2AC5-3977-F2ADF7017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4048" indent="-384048"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339" name="Afbeelding 3">
            <a:extLst>
              <a:ext uri="{FF2B5EF4-FFF2-40B4-BE49-F238E27FC236}">
                <a16:creationId xmlns:a16="http://schemas.microsoft.com/office/drawing/2014/main" id="{A619D5F9-3F01-604B-B9B8-E9436293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420938"/>
            <a:ext cx="40576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5CE56-82D9-DE17-CCC1-FD7223EC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filosoferen?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7B7DA1-FA7F-CAB7-AD8F-31C74EC1DB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42022"/>
            <a:ext cx="3744415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9067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2C4D089F-0167-C520-8073-A1494264C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dirty="0">
                <a:solidFill>
                  <a:schemeClr val="tx1"/>
                </a:solidFill>
              </a:rPr>
              <a:t>Waarom filosoferen?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9630F49-7524-E145-CAD5-E14DD8CC96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2638425"/>
            <a:ext cx="7992888" cy="3101975"/>
          </a:xfrm>
        </p:spPr>
        <p:txBody>
          <a:bodyPr/>
          <a:lstStyle/>
          <a:p>
            <a:pPr eaLnBrk="1" hangingPunct="1"/>
            <a:r>
              <a:rPr lang="nl-NL" alt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Kinderen doen het al </a:t>
            </a:r>
          </a:p>
          <a:p>
            <a:pPr eaLnBrk="1" hangingPunct="1"/>
            <a:r>
              <a:rPr lang="nl-NL" alt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Ontwikkelen van denkvaardigheden </a:t>
            </a:r>
          </a:p>
          <a:p>
            <a:pPr eaLnBrk="1" hangingPunct="1"/>
            <a:r>
              <a:rPr lang="nl-NL" alt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Ontwikkelen van sociale vaardigheden </a:t>
            </a:r>
          </a:p>
          <a:p>
            <a:pPr eaLnBrk="1" hangingPunct="1"/>
            <a:r>
              <a:rPr lang="nl-NL" alt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Zelfvertrouwen opbouwen</a:t>
            </a:r>
          </a:p>
          <a:p>
            <a:pPr eaLnBrk="1" hangingPunct="1"/>
            <a:r>
              <a:rPr lang="nl-NL" alt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Plezier stimuleren om samen te denken</a:t>
            </a:r>
          </a:p>
          <a:p>
            <a:pPr eaLnBrk="1" hangingPunct="1"/>
            <a:r>
              <a:rPr lang="nl-NL" alt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Leren ‘hoe’ anderen denken (</a:t>
            </a:r>
            <a:r>
              <a:rPr lang="nl-NL" alt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lln</a:t>
            </a:r>
            <a:r>
              <a:rPr lang="nl-NL" alt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nl-NL" alt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lkr</a:t>
            </a:r>
            <a:r>
              <a:rPr lang="nl-NL" alt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/>
            <a:r>
              <a:rPr lang="nl-NL" alt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Leren reflecteren en relativeren</a:t>
            </a:r>
          </a:p>
          <a:p>
            <a:pPr eaLnBrk="1" hangingPunct="1"/>
            <a:r>
              <a:rPr lang="nl-NL" alt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Leren respecteren van andermans gedachten</a:t>
            </a:r>
          </a:p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680905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>
            <a:extLst>
              <a:ext uri="{FF2B5EF4-FFF2-40B4-BE49-F238E27FC236}">
                <a16:creationId xmlns:a16="http://schemas.microsoft.com/office/drawing/2014/main" id="{1A51BA0C-A62E-E215-72F3-B6F975E66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75" y="260350"/>
            <a:ext cx="5937250" cy="1189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altLang="nl-BE"/>
              <a:t>Denktekenen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ACCF86-9B3A-4A2F-70A9-790F237F8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557338"/>
            <a:ext cx="7200900" cy="4310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ziet verveling er uit? Maak er een tekening van.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Welke doorvragen zou je kunnen stellen? </a:t>
            </a:r>
            <a:b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voor een goede filosofische vraag worden overlopen</a:t>
            </a:r>
            <a:b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A59EB-6B67-7450-0D58-E13BA1ED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Voorbeeld van een 5-jarige</a:t>
            </a:r>
          </a:p>
        </p:txBody>
      </p:sp>
      <p:pic>
        <p:nvPicPr>
          <p:cNvPr id="36866" name="Tijdelijke aanduiding voor inhoud 4">
            <a:extLst>
              <a:ext uri="{FF2B5EF4-FFF2-40B4-BE49-F238E27FC236}">
                <a16:creationId xmlns:a16="http://schemas.microsoft.com/office/drawing/2014/main" id="{B6BE5B24-8D55-4A5C-C984-179FE872BD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28900" y="1165225"/>
            <a:ext cx="3714750" cy="5937250"/>
          </a:xfrm>
        </p:spPr>
      </p:pic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BC923-7624-6CD6-EF2F-5B13CCE3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Effecten van filosoferen?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47635B-AA65-4A6E-62AF-B3FCDA9BBE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2638425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1359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6924AD7-1BBE-CE51-A0CA-BDD323A26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>
                <a:solidFill>
                  <a:schemeClr val="tx1"/>
                </a:solidFill>
              </a:rPr>
              <a:t>Effecten van filosoferen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2345D7C-2880-35E9-322A-7A653253EB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2638425"/>
            <a:ext cx="6932240" cy="3886919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NL" altLang="nl-NL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het goed en regelmatig gebeurt: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NL" altLang="nl-NL" sz="1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Beter naar elkaar luisteren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Nauwkeurig verwoorden wat je denkt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Woordenschat uitbreiden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logischer denken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voor elkaars gedachten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Minder (fysieke) ruzies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Hogere leerprestaties 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Groepsdynamica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lachen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endParaRPr lang="nl-NL" altLang="nl-NL" dirty="0">
              <a:solidFill>
                <a:schemeClr val="bg1"/>
              </a:solidFill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endParaRPr lang="nl-NL" alt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35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5843B-9C05-B0BB-40FF-78787A38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4-tafelexperiment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79B9FD-0BE6-8C70-692B-D1605029E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i="1" u="sng" dirty="0"/>
              <a:t>Categorieën</a:t>
            </a:r>
          </a:p>
          <a:p>
            <a:endParaRPr lang="nl-BE" dirty="0"/>
          </a:p>
          <a:p>
            <a:pPr marL="228600" lvl="1" indent="0">
              <a:buNone/>
            </a:pPr>
            <a:r>
              <a:rPr lang="nl-BE" sz="2400" dirty="0"/>
              <a:t>Is echt en lijkt echt</a:t>
            </a:r>
          </a:p>
          <a:p>
            <a:pPr marL="228600" lvl="1" indent="0">
              <a:buNone/>
            </a:pPr>
            <a:r>
              <a:rPr lang="nl-BE" sz="2400" dirty="0"/>
              <a:t>Is niet echt en lijkt niet echt</a:t>
            </a:r>
          </a:p>
          <a:p>
            <a:pPr marL="228600" lvl="1" indent="0">
              <a:buNone/>
            </a:pPr>
            <a:r>
              <a:rPr lang="nl-BE" sz="2400" dirty="0"/>
              <a:t>Is echt maar lijkt niet echt</a:t>
            </a:r>
          </a:p>
          <a:p>
            <a:pPr marL="228600" lvl="1" indent="0">
              <a:buNone/>
            </a:pPr>
            <a:r>
              <a:rPr lang="nl-BE" sz="2400" dirty="0"/>
              <a:t>Is niet echt maar lijkt echt</a:t>
            </a:r>
          </a:p>
          <a:p>
            <a:pPr marL="228600" lvl="1" indent="0">
              <a:buNone/>
            </a:pPr>
            <a:endParaRPr lang="nl-BE" sz="2400" dirty="0"/>
          </a:p>
          <a:p>
            <a:pPr marL="228600" lvl="1" indent="0">
              <a:buNone/>
            </a:pPr>
            <a:r>
              <a:rPr lang="nl-BE" sz="2400" dirty="0"/>
              <a:t>DOEL: leren argumenteren</a:t>
            </a:r>
          </a:p>
        </p:txBody>
      </p:sp>
    </p:spTree>
    <p:extLst>
      <p:ext uri="{BB962C8B-B14F-4D97-AF65-F5344CB8AC3E}">
        <p14:creationId xmlns:p14="http://schemas.microsoft.com/office/powerpoint/2010/main" val="269515489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8CF76-543C-215B-F06E-4070D75A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dirty="0"/>
              <a:t>Terugblik oefeningEN</a:t>
            </a:r>
          </a:p>
        </p:txBody>
      </p:sp>
      <p:sp>
        <p:nvSpPr>
          <p:cNvPr id="30722" name="Tijdelijke aanduiding voor inhoud 2">
            <a:extLst>
              <a:ext uri="{FF2B5EF4-FFF2-40B4-BE49-F238E27FC236}">
                <a16:creationId xmlns:a16="http://schemas.microsoft.com/office/drawing/2014/main" id="{1CBB3942-BA60-CAE6-21AC-EE25F9C13C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6550" y="2638425"/>
            <a:ext cx="7069906" cy="3101975"/>
          </a:xfrm>
        </p:spPr>
        <p:txBody>
          <a:bodyPr/>
          <a:lstStyle/>
          <a:p>
            <a:pPr eaLnBrk="1" hangingPunct="1"/>
            <a:endParaRPr lang="nl-BE" altLang="nl-BE" dirty="0"/>
          </a:p>
          <a:p>
            <a:pPr eaLnBrk="1" hangingPunct="1"/>
            <a:endParaRPr lang="nl-BE" altLang="nl-BE" dirty="0"/>
          </a:p>
          <a:p>
            <a:pPr eaLnBrk="1" hangingPunct="1"/>
            <a:r>
              <a:rPr lang="nl-BE" altLang="nl-BE" sz="2400" dirty="0"/>
              <a:t>Hoe zou je deze oefening doen met kinderen?</a:t>
            </a:r>
          </a:p>
          <a:p>
            <a:pPr eaLnBrk="1" hangingPunct="1"/>
            <a:endParaRPr lang="nl-BE" altLang="nl-BE" dirty="0"/>
          </a:p>
          <a:p>
            <a:pPr eaLnBrk="1" hangingPunct="1"/>
            <a:endParaRPr lang="nl-BE" altLang="nl-BE" dirty="0"/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>
            <a:extLst>
              <a:ext uri="{FF2B5EF4-FFF2-40B4-BE49-F238E27FC236}">
                <a16:creationId xmlns:a16="http://schemas.microsoft.com/office/drawing/2014/main" id="{8B282B5E-9D42-9CCB-1688-D9AE59693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altLang="nl-BE"/>
              <a:t>Vragen, bedenkingen, oogst?</a:t>
            </a:r>
          </a:p>
        </p:txBody>
      </p:sp>
      <p:pic>
        <p:nvPicPr>
          <p:cNvPr id="27650" name="Tijdelijke aanduiding voor inhoud 4" descr="Afbeelding met buiten, vliegen, licht, blauw&#10;&#10;Automatisch gegenereerde beschrijving">
            <a:extLst>
              <a:ext uri="{FF2B5EF4-FFF2-40B4-BE49-F238E27FC236}">
                <a16:creationId xmlns:a16="http://schemas.microsoft.com/office/drawing/2014/main" id="{E32673DF-5D8F-400B-19E0-25F2360364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7825" y="2125663"/>
            <a:ext cx="5686425" cy="3792537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571C6-1155-580C-489A-A826DF32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DAD2FA-3E86-8DBE-2EE7-5597FAD1B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638425"/>
            <a:ext cx="6716216" cy="3101975"/>
          </a:xfrm>
        </p:spPr>
        <p:txBody>
          <a:bodyPr/>
          <a:lstStyle/>
          <a:p>
            <a:r>
              <a:rPr lang="nl-BE" sz="2800" dirty="0"/>
              <a:t>Deelnemers </a:t>
            </a:r>
          </a:p>
          <a:p>
            <a:pPr lvl="1"/>
            <a:r>
              <a:rPr lang="nl-BE" sz="2800" dirty="0"/>
              <a:t>verwoorden wat filosoferen is.</a:t>
            </a:r>
          </a:p>
          <a:p>
            <a:pPr lvl="1"/>
            <a:r>
              <a:rPr lang="nl-BE" sz="2800" dirty="0"/>
              <a:t>zien het nut van filosoferen in.</a:t>
            </a:r>
          </a:p>
          <a:p>
            <a:pPr lvl="1"/>
            <a:r>
              <a:rPr lang="nl-BE" sz="2800" dirty="0"/>
              <a:t>implementeren filosofische oefeningen in taalbeleid</a:t>
            </a:r>
          </a:p>
          <a:p>
            <a:pPr lvl="1"/>
            <a:r>
              <a:rPr lang="nl-BE" sz="2800" dirty="0"/>
              <a:t>reflecteren over de vaardigheden </a:t>
            </a:r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349733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A0F5F-EDF9-3B3A-01F7-B3669F29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FMK?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55F0C7-F649-36E8-CE2A-338653A4EA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2638425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3965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AAF635F-AA3F-0F55-5BDD-43F09FBD9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tx1"/>
                </a:solidFill>
              </a:rPr>
              <a:t>Wat is filosoferen met kinderen?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CB4D162A-B6FB-B1F8-CAE4-955DA6BFA0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2420888"/>
            <a:ext cx="5937250" cy="3816424"/>
          </a:xfrm>
        </p:spPr>
        <p:txBody>
          <a:bodyPr>
            <a:noAutofit/>
          </a:bodyPr>
          <a:lstStyle/>
          <a:p>
            <a:pPr eaLnBrk="1" hangingPunct="1"/>
            <a:r>
              <a:rPr lang="nl-NL" alt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Gedachten van kinderen</a:t>
            </a:r>
          </a:p>
          <a:p>
            <a:pPr eaLnBrk="1" hangingPunct="1"/>
            <a:r>
              <a:rPr lang="nl-NL" alt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Filosofische vragen: geen persoonlijke problemen</a:t>
            </a:r>
          </a:p>
          <a:p>
            <a:pPr eaLnBrk="1" hangingPunct="1"/>
            <a:r>
              <a:rPr lang="nl-NL" alt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leraar weet het ook niet </a:t>
            </a:r>
          </a:p>
          <a:p>
            <a:pPr eaLnBrk="1" hangingPunct="1"/>
            <a:r>
              <a:rPr lang="nl-NL" alt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Concepten onderzoeken </a:t>
            </a:r>
          </a:p>
          <a:p>
            <a:pPr eaLnBrk="1" hangingPunct="1"/>
            <a:r>
              <a:rPr lang="nl-NL" alt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Samen denken</a:t>
            </a:r>
          </a:p>
          <a:p>
            <a:pPr eaLnBrk="1" hangingPunct="1"/>
            <a:r>
              <a:rPr lang="nl-NL" alt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Relaties leggen</a:t>
            </a:r>
          </a:p>
          <a:p>
            <a:pPr eaLnBrk="1" hangingPunct="1"/>
            <a:r>
              <a:rPr lang="nl-NL" alt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Kritisch analyseren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65686E36-15BD-4660-8487-A37FBC7F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81" y="3861197"/>
            <a:ext cx="259556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2001A-ABCD-7887-2BD9-2CF4E859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363" y="2195513"/>
            <a:ext cx="3484562" cy="2166937"/>
          </a:xfrm>
        </p:spPr>
        <p:txBody>
          <a:bodyPr lIns="68580" tIns="34290" rIns="68580" bIns="34290" anchor="b">
            <a:normAutofit fontScale="90000"/>
          </a:bodyPr>
          <a:lstStyle/>
          <a:p>
            <a:pPr>
              <a:defRPr/>
            </a:pPr>
            <a:r>
              <a:rPr lang="en-US" sz="4200"/>
              <a:t>Vragen aan een bloemkool</a:t>
            </a:r>
            <a:br>
              <a:rPr lang="en-US" sz="4200"/>
            </a:br>
            <a:endParaRPr lang="en-US" sz="4200"/>
          </a:p>
        </p:txBody>
      </p:sp>
      <p:pic>
        <p:nvPicPr>
          <p:cNvPr id="1026" name="Picture 2" descr="Bloemkool - Cauliflower">
            <a:extLst>
              <a:ext uri="{FF2B5EF4-FFF2-40B4-BE49-F238E27FC236}">
                <a16:creationId xmlns:a16="http://schemas.microsoft.com/office/drawing/2014/main" id="{BD02512B-5233-32AB-DB6F-9AA8F89C60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8286" r="3873"/>
          <a:stretch/>
        </p:blipFill>
        <p:spPr>
          <a:xfrm>
            <a:off x="15" y="857257"/>
            <a:ext cx="4518101" cy="5143493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34719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79FCD83-E92B-8C6D-26B5-AA62CE00F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75" y="295275"/>
            <a:ext cx="5937250" cy="1189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>
                <a:solidFill>
                  <a:schemeClr val="tx1"/>
                </a:solidFill>
              </a:rPr>
              <a:t>Filosofische gesprekken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99D06F1-A4CA-EBC0-BCF5-E1822AE15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484313"/>
            <a:ext cx="8388350" cy="4321175"/>
          </a:xfrm>
        </p:spPr>
        <p:txBody>
          <a:bodyPr rtlCol="0">
            <a:normAutofit/>
          </a:bodyPr>
          <a:lstStyle/>
          <a:p>
            <a:pPr marL="384048" indent="-384048" eaLnBrk="1" fontAlgn="auto" hangingPunct="1">
              <a:spcAft>
                <a:spcPts val="0"/>
              </a:spcAft>
              <a:defRPr/>
            </a:pPr>
            <a:endParaRPr lang="nl-NL" altLang="nl-NL" sz="2400" dirty="0">
              <a:solidFill>
                <a:schemeClr val="tx1"/>
              </a:solidFill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discussie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debat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verzamelen van meningen of ervaringen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NL" altLang="nl-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</a:t>
            </a: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Dialogen</a:t>
            </a:r>
            <a:r>
              <a:rPr lang="en-US" altLang="nl-N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bouwen</a:t>
            </a:r>
            <a:r>
              <a:rPr lang="en-US" altLang="nl-N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elkaars</a:t>
            </a:r>
            <a:r>
              <a:rPr lang="en-US" altLang="nl-N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gedachten</a:t>
            </a:r>
            <a:endParaRPr lang="en-US" altLang="nl-NL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</a:t>
            </a:r>
            <a:r>
              <a:rPr lang="en-US" altLang="nl-N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nadenken</a:t>
            </a:r>
            <a:r>
              <a:rPr lang="en-US" altLang="nl-N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luisteren</a:t>
            </a:r>
            <a:r>
              <a:rPr lang="en-US" altLang="nl-N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spreken</a:t>
            </a:r>
            <a:endParaRPr lang="en-US" altLang="nl-NL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indent="-384048" eaLnBrk="1" fontAlgn="auto" hangingPunct="1">
              <a:spcAft>
                <a:spcPts val="0"/>
              </a:spcAft>
              <a:defRPr/>
            </a:pP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</a:t>
            </a:r>
            <a:r>
              <a:rPr lang="en-US" altLang="nl-N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onderzoeken</a:t>
            </a:r>
            <a:r>
              <a:rPr lang="en-US" altLang="nl-N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filosofische</a:t>
            </a:r>
            <a:r>
              <a:rPr lang="en-US" altLang="nl-N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onderzoeksgroep</a:t>
            </a:r>
            <a:r>
              <a:rPr lang="en-US" altLang="nl-N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vormen</a:t>
            </a:r>
            <a:endParaRPr lang="en-US" altLang="nl-NL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nl-NL" dirty="0">
              <a:solidFill>
                <a:srgbClr val="7030A0"/>
              </a:solidFill>
            </a:endParaRPr>
          </a:p>
          <a:p>
            <a:pPr marL="384048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nl-NL" alt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84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C5730-9247-4346-E7CD-EB940F8F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Opwarmertje</a:t>
            </a:r>
          </a:p>
        </p:txBody>
      </p:sp>
      <p:sp>
        <p:nvSpPr>
          <p:cNvPr id="16386" name="Tijdelijke aanduiding voor inhoud 2">
            <a:extLst>
              <a:ext uri="{FF2B5EF4-FFF2-40B4-BE49-F238E27FC236}">
                <a16:creationId xmlns:a16="http://schemas.microsoft.com/office/drawing/2014/main" id="{2C4CD934-359B-C59C-006A-B6FC0C0E7C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z="2400" dirty="0"/>
              <a:t>Filo-speed-dating</a:t>
            </a:r>
          </a:p>
          <a:p>
            <a:pPr marL="0" indent="0">
              <a:buNone/>
            </a:pPr>
            <a:endParaRPr lang="nl-BE" altLang="nl-BE" sz="2400" dirty="0"/>
          </a:p>
          <a:p>
            <a:r>
              <a:rPr lang="nl-BE" altLang="nl-BE" sz="2400" dirty="0"/>
              <a:t>Gedurende 2 minuten gesprekje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E4AB1-3492-D7C5-3A6F-2AB96919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65200"/>
            <a:ext cx="6932240" cy="1187450"/>
          </a:xfrm>
        </p:spPr>
        <p:txBody>
          <a:bodyPr/>
          <a:lstStyle/>
          <a:p>
            <a:r>
              <a:rPr lang="nl-BE" dirty="0"/>
              <a:t>Kies uit volgende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F632A8-5D8A-6369-62C5-528175A9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564904"/>
            <a:ext cx="6932240" cy="4032448"/>
          </a:xfrm>
        </p:spPr>
        <p:txBody>
          <a:bodyPr/>
          <a:lstStyle/>
          <a:p>
            <a:r>
              <a:rPr lang="nl-BE" dirty="0"/>
              <a:t>Kun je bevriend zijn met je vijand?</a:t>
            </a:r>
          </a:p>
          <a:p>
            <a:r>
              <a:rPr lang="nl-BE" dirty="0"/>
              <a:t>Bestaat een mier nog als hij is opgegeten?</a:t>
            </a:r>
          </a:p>
          <a:p>
            <a:r>
              <a:rPr lang="nl-BE" dirty="0"/>
              <a:t>Kan een lelijke tekening mooi zijn?</a:t>
            </a:r>
          </a:p>
          <a:p>
            <a:r>
              <a:rPr lang="nl-BE" dirty="0"/>
              <a:t>Is een sleutel die op geen enkel slot past nog een sleutel?</a:t>
            </a:r>
          </a:p>
          <a:p>
            <a:r>
              <a:rPr lang="nl-BE" dirty="0"/>
              <a:t>Kun je verliefd worden op een dief?</a:t>
            </a:r>
          </a:p>
          <a:p>
            <a:r>
              <a:rPr lang="nl-BE" dirty="0"/>
              <a:t>Als je niet weet dat je gelukkig bent, ben je dan gelukkig?</a:t>
            </a:r>
          </a:p>
          <a:p>
            <a:r>
              <a:rPr lang="nl-BE" dirty="0"/>
              <a:t>Kan je geloven in iets wat je nog nooit gezien hebt?</a:t>
            </a:r>
          </a:p>
          <a:p>
            <a:r>
              <a:rPr lang="nl-BE" dirty="0"/>
              <a:t>Kan iemand je toekomst stelen?</a:t>
            </a:r>
          </a:p>
          <a:p>
            <a:r>
              <a:rPr lang="nl-BE" dirty="0"/>
              <a:t>Bestaan domme baby’s?</a:t>
            </a:r>
          </a:p>
          <a:p>
            <a:r>
              <a:rPr lang="nl-BE" dirty="0"/>
              <a:t>Kan een hond boos zijn?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994214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840D3-B51C-3DE2-68E5-0FE9559B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Vraagtechnieken</a:t>
            </a:r>
          </a:p>
        </p:txBody>
      </p:sp>
      <p:sp>
        <p:nvSpPr>
          <p:cNvPr id="18434" name="Tijdelijke aanduiding voor inhoud 2">
            <a:extLst>
              <a:ext uri="{FF2B5EF4-FFF2-40B4-BE49-F238E27FC236}">
                <a16:creationId xmlns:a16="http://schemas.microsoft.com/office/drawing/2014/main" id="{E414BC9A-2A29-AEA9-BFDC-9390DCED33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Conceptualiseren </a:t>
            </a:r>
          </a:p>
          <a:p>
            <a:endParaRPr lang="nl-BE" alt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alt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Hypothetische vragen stellen</a:t>
            </a:r>
          </a:p>
          <a:p>
            <a:endParaRPr lang="nl-BE" alt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alt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Perspectiefwissel</a:t>
            </a:r>
          </a:p>
          <a:p>
            <a:endParaRPr lang="nl-BE" alt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alt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Posities tegenover elkaar zetten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ket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kket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{4413F8A1-730E-ED4F-A647-318828A53CC3}tf10001120</Template>
  <TotalTime>0</TotalTime>
  <Words>383</Words>
  <Application>Microsoft Office PowerPoint</Application>
  <PresentationFormat>Diavoorstelling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Pakket</vt:lpstr>
      <vt:lpstr> Welkom: Filosoferen met kinderen (FMK) Lies Pycke </vt:lpstr>
      <vt:lpstr>Doelen</vt:lpstr>
      <vt:lpstr>Wat is FMK?</vt:lpstr>
      <vt:lpstr>Wat is filosoferen met kinderen?</vt:lpstr>
      <vt:lpstr>Vragen aan een bloemkool </vt:lpstr>
      <vt:lpstr>Filosofische gesprekken</vt:lpstr>
      <vt:lpstr>Opwarmertje</vt:lpstr>
      <vt:lpstr>Kies uit volgende vragen</vt:lpstr>
      <vt:lpstr>Vraagtechnieken</vt:lpstr>
      <vt:lpstr>Waarom filosoferen?</vt:lpstr>
      <vt:lpstr>Waarom filosoferen?</vt:lpstr>
      <vt:lpstr>Denktekenen</vt:lpstr>
      <vt:lpstr>Voorbeeld van een 5-jarige</vt:lpstr>
      <vt:lpstr>Effecten van filosoferen?</vt:lpstr>
      <vt:lpstr>Effecten van filosoferen</vt:lpstr>
      <vt:lpstr>4-tafelexperiment</vt:lpstr>
      <vt:lpstr>Terugblik oefeningEN</vt:lpstr>
      <vt:lpstr>Vragen, bedenkingen, oogst?</vt:lpstr>
    </vt:vector>
  </TitlesOfParts>
  <Company>Actis Advies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www.kinderfilosofie.nl</dc:title>
  <dc:creator>Ed Weijers</dc:creator>
  <cp:lastModifiedBy>Laura Winkelman</cp:lastModifiedBy>
  <cp:revision>92</cp:revision>
  <dcterms:created xsi:type="dcterms:W3CDTF">2009-03-03T08:42:34Z</dcterms:created>
  <dcterms:modified xsi:type="dcterms:W3CDTF">2024-03-26T11:35:32Z</dcterms:modified>
</cp:coreProperties>
</file>